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63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6" r:id="rId12"/>
    <p:sldId id="277" r:id="rId13"/>
    <p:sldId id="278" r:id="rId14"/>
    <p:sldId id="280" r:id="rId15"/>
    <p:sldId id="281" r:id="rId16"/>
    <p:sldId id="282" r:id="rId17"/>
    <p:sldId id="286" r:id="rId18"/>
    <p:sldId id="287" r:id="rId19"/>
    <p:sldId id="293" r:id="rId20"/>
    <p:sldId id="294" r:id="rId21"/>
    <p:sldId id="295" r:id="rId22"/>
    <p:sldId id="296" r:id="rId23"/>
    <p:sldId id="297" r:id="rId24"/>
    <p:sldId id="301" r:id="rId25"/>
    <p:sldId id="291" r:id="rId26"/>
    <p:sldId id="302" r:id="rId27"/>
    <p:sldId id="303" r:id="rId28"/>
    <p:sldId id="304" r:id="rId29"/>
    <p:sldId id="305" r:id="rId30"/>
    <p:sldId id="307" r:id="rId31"/>
    <p:sldId id="308" r:id="rId32"/>
    <p:sldId id="309" r:id="rId33"/>
    <p:sldId id="310" r:id="rId34"/>
    <p:sldId id="311" r:id="rId35"/>
    <p:sldId id="312" r:id="rId36"/>
    <p:sldId id="313" r:id="rId37"/>
    <p:sldId id="314" r:id="rId38"/>
    <p:sldId id="315" r:id="rId39"/>
    <p:sldId id="316" r:id="rId40"/>
    <p:sldId id="317" r:id="rId41"/>
    <p:sldId id="318" r:id="rId42"/>
    <p:sldId id="319" r:id="rId43"/>
    <p:sldId id="320" r:id="rId44"/>
    <p:sldId id="321" r:id="rId45"/>
    <p:sldId id="322" r:id="rId4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88914" autoAdjust="0"/>
  </p:normalViewPr>
  <p:slideViewPr>
    <p:cSldViewPr>
      <p:cViewPr varScale="1">
        <p:scale>
          <a:sx n="103" d="100"/>
          <a:sy n="103" d="100"/>
        </p:scale>
        <p:origin x="1854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666B9A-1404-4DF1-A5F0-4F4210C9BC1A}" type="datetimeFigureOut">
              <a:rPr lang="pt-BR" smtClean="0"/>
              <a:t>14/09/2017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A952F8-E5B9-4F6C-A01C-DA1EF1FE58C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76014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Diferença</a:t>
            </a:r>
            <a:r>
              <a:rPr lang="pt-BR" baseline="0" dirty="0"/>
              <a:t> para os microprocessadores.</a:t>
            </a:r>
            <a:br>
              <a:rPr lang="pt-BR" baseline="0" dirty="0"/>
            </a:b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21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52F8-E5B9-4F6C-A01C-DA1EF1FE58C0}" type="slidenum">
              <a:rPr lang="pt-BR" smtClean="0"/>
              <a:t>27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114174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Recapitulando...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52F8-E5B9-4F6C-A01C-DA1EF1FE58C0}" type="slidenum">
              <a:rPr lang="pt-BR" smtClean="0"/>
              <a:t>28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251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52F8-E5B9-4F6C-A01C-DA1EF1FE58C0}" type="slidenum">
              <a:rPr lang="pt-BR" smtClean="0"/>
              <a:t>29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82514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A952F8-E5B9-4F6C-A01C-DA1EF1FE58C0}" type="slidenum">
              <a:rPr lang="pt-BR" smtClean="0"/>
              <a:t>30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4523938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38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42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43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44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67838-8E65-4D19-9865-D1058347AE22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94219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565844"/>
            <a:ext cx="7886700" cy="846932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accent5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412776"/>
            <a:ext cx="7886700" cy="468741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7539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A860E2-E8D7-4C05-86E3-C3274EE24BF7}" type="datetimeFigureOut">
              <a:rPr lang="pt-BR" smtClean="0"/>
              <a:t>14/09/2017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D5F51C1-0E48-4270-8079-CC96AD773D25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93416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43104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</p:sldLayoutIdLst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icrcochip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icardoteix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9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528" y="2780928"/>
            <a:ext cx="8424936" cy="938635"/>
          </a:xfrm>
        </p:spPr>
        <p:txBody>
          <a:bodyPr/>
          <a:lstStyle/>
          <a:p>
            <a:pPr algn="ctr"/>
            <a:r>
              <a:rPr lang="pt-BR" sz="4000" dirty="0"/>
              <a:t>Mini Curso de Microcontroladores PIC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656184"/>
          </a:xfrm>
        </p:spPr>
        <p:txBody>
          <a:bodyPr>
            <a:normAutofit/>
          </a:bodyPr>
          <a:lstStyle/>
          <a:p>
            <a:r>
              <a:rPr lang="pt-BR" dirty="0"/>
              <a:t>Prof. </a:t>
            </a:r>
            <a:r>
              <a:rPr lang="pt-BR" dirty="0" err="1"/>
              <a:t>MSc</a:t>
            </a:r>
            <a:r>
              <a:rPr lang="pt-BR" dirty="0"/>
              <a:t>. Ricardo Teixeira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72" y="1772816"/>
            <a:ext cx="91440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5115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Alguns </a:t>
            </a:r>
            <a:r>
              <a:rPr lang="pt-BR" i="1" dirty="0"/>
              <a:t>Chips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 fontScale="85000" lnSpcReduction="20000"/>
          </a:bodyPr>
          <a:lstStyle/>
          <a:p>
            <a:r>
              <a:rPr lang="pt-BR" sz="4000" dirty="0"/>
              <a:t>PIC16F628A </a:t>
            </a:r>
          </a:p>
          <a:p>
            <a:pPr lvl="1"/>
            <a:r>
              <a:rPr lang="pt-BR" sz="3600" dirty="0"/>
              <a:t> 8 bits, 2 KB de FLASH, 20 MHz, USART.</a:t>
            </a:r>
          </a:p>
          <a:p>
            <a:r>
              <a:rPr lang="pt-BR" sz="4000" dirty="0"/>
              <a:t>PIC 16F877A</a:t>
            </a:r>
          </a:p>
          <a:p>
            <a:pPr lvl="1"/>
            <a:r>
              <a:rPr lang="pt-BR" sz="3600" dirty="0"/>
              <a:t>8 bits, 8 KB de FLASH, 20 MHz, SPI, I²C.</a:t>
            </a:r>
          </a:p>
          <a:p>
            <a:r>
              <a:rPr lang="pt-BR" sz="4000" dirty="0"/>
              <a:t>PIC 18F4550</a:t>
            </a:r>
          </a:p>
          <a:p>
            <a:pPr lvl="1"/>
            <a:r>
              <a:rPr lang="pt-BR" sz="3600" dirty="0"/>
              <a:t>8 bits, 32 KB de FLASH, 48 MHz, USB.</a:t>
            </a:r>
          </a:p>
          <a:p>
            <a:r>
              <a:rPr lang="pt-BR" sz="4000" dirty="0"/>
              <a:t>dsPIC30F4013 </a:t>
            </a:r>
          </a:p>
          <a:p>
            <a:pPr lvl="1"/>
            <a:r>
              <a:rPr lang="pt-BR" sz="3600" dirty="0"/>
              <a:t>16 bits, 48 KB de FLASH, 40 MHz, CAN BUS, DSP.</a:t>
            </a:r>
          </a:p>
          <a:p>
            <a:pPr lvl="1"/>
            <a:endParaRPr lang="pt-BR" sz="3600" dirty="0"/>
          </a:p>
        </p:txBody>
      </p:sp>
    </p:spTree>
    <p:extLst>
      <p:ext uri="{BB962C8B-B14F-4D97-AF65-F5344CB8AC3E}">
        <p14:creationId xmlns:p14="http://schemas.microsoft.com/office/powerpoint/2010/main" val="28719645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PIC 18F4550</a:t>
            </a:r>
            <a:endParaRPr lang="pt-BR" i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8641" y="1124744"/>
            <a:ext cx="8128471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7160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PIC18F4550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 fontScale="77500" lnSpcReduction="20000"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BR" sz="3600" dirty="0" err="1"/>
              <a:t>Clock</a:t>
            </a:r>
            <a:r>
              <a:rPr lang="pt-BR" sz="3600" dirty="0"/>
              <a:t> de até 48 MHz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BR" sz="3600" dirty="0"/>
              <a:t>32 KB de memória FLASH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BR" sz="3600" dirty="0"/>
              <a:t>35 E/S,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BR" sz="3600" dirty="0"/>
              <a:t>13 canais A/D 10 bits,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BR" sz="3600" dirty="0"/>
              <a:t>Protocolos de comunicação USB, UART, SPI e I²C,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BR" sz="3600" dirty="0"/>
              <a:t>2 PWM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pt-BR" sz="3600" dirty="0"/>
              <a:t>4 </a:t>
            </a:r>
            <a:r>
              <a:rPr lang="pt-BR" sz="3600" dirty="0" err="1"/>
              <a:t>Timers</a:t>
            </a:r>
            <a:endParaRPr lang="pt-BR" sz="3600" dirty="0"/>
          </a:p>
          <a:p>
            <a:r>
              <a:rPr lang="pt-BR" sz="4000" dirty="0"/>
              <a:t>SPI, I²C, USART</a:t>
            </a:r>
          </a:p>
          <a:p>
            <a:r>
              <a:rPr lang="pt-BR" sz="4000" dirty="0"/>
              <a:t>Boot-</a:t>
            </a:r>
            <a:r>
              <a:rPr lang="pt-BR" sz="4000" dirty="0" err="1"/>
              <a:t>loader</a:t>
            </a:r>
            <a:r>
              <a:rPr lang="pt-BR" sz="4000" dirty="0"/>
              <a:t>, necessita de gravador apenas na primeira gravação</a:t>
            </a:r>
          </a:p>
          <a:p>
            <a:pPr marL="0" indent="0">
              <a:buNone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525009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PIC18F4550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dirty="0"/>
              <a:t>5 portas digitais de entrada e saída: A, B, C, D, E – cada uma com capacidades diferentes.</a:t>
            </a:r>
          </a:p>
          <a:p>
            <a:r>
              <a:rPr lang="pt-BR" dirty="0"/>
              <a:t>USB 2.0 – HID (</a:t>
            </a:r>
            <a:r>
              <a:rPr lang="pt-BR" dirty="0" err="1"/>
              <a:t>Human</a:t>
            </a:r>
            <a:r>
              <a:rPr lang="pt-BR" dirty="0"/>
              <a:t> Interface </a:t>
            </a:r>
            <a:r>
              <a:rPr lang="pt-BR" dirty="0" err="1"/>
              <a:t>Device</a:t>
            </a:r>
            <a:r>
              <a:rPr lang="pt-BR" dirty="0"/>
              <a:t>): é reconhecido como um novo dispositivo no Windows por exemplo.</a:t>
            </a:r>
          </a:p>
          <a:p>
            <a:endParaRPr lang="pt-BR" dirty="0"/>
          </a:p>
          <a:p>
            <a:pPr marL="0" indent="0">
              <a:buNone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4472412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136904" cy="1143000"/>
          </a:xfrm>
        </p:spPr>
        <p:txBody>
          <a:bodyPr>
            <a:normAutofit/>
          </a:bodyPr>
          <a:lstStyle/>
          <a:p>
            <a:r>
              <a:rPr lang="pt-BR" dirty="0"/>
              <a:t>Ferramentas de Desenvolvimento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 fontScale="70000" lnSpcReduction="20000"/>
          </a:bodyPr>
          <a:lstStyle/>
          <a:p>
            <a:r>
              <a:rPr lang="pt-BR" sz="3100" dirty="0"/>
              <a:t>CCS – compilador para a linguagem C</a:t>
            </a:r>
          </a:p>
          <a:p>
            <a:r>
              <a:rPr lang="pt-BR" sz="3100" dirty="0"/>
              <a:t>MPLAB – gratuito para download em </a:t>
            </a:r>
            <a:r>
              <a:rPr lang="pt-BR" sz="3100" dirty="0">
                <a:hlinkClick r:id="rId3"/>
              </a:rPr>
              <a:t>www.micrcochip.com</a:t>
            </a:r>
            <a:r>
              <a:rPr lang="pt-BR" sz="3100" dirty="0"/>
              <a:t> </a:t>
            </a:r>
          </a:p>
          <a:p>
            <a:pPr lvl="1"/>
            <a:r>
              <a:rPr lang="pt-BR" sz="3100" dirty="0"/>
              <a:t>Permite programação em </a:t>
            </a:r>
            <a:r>
              <a:rPr lang="pt-BR" sz="3100" dirty="0" err="1"/>
              <a:t>assembly</a:t>
            </a:r>
            <a:r>
              <a:rPr lang="pt-BR" sz="3100" dirty="0"/>
              <a:t> e C, além da gravação dos dispositivos</a:t>
            </a:r>
          </a:p>
          <a:p>
            <a:pPr lvl="1"/>
            <a:r>
              <a:rPr lang="pt-BR" sz="3100" dirty="0"/>
              <a:t>Pode ser usado para programação em C por meio de </a:t>
            </a:r>
            <a:r>
              <a:rPr lang="pt-BR" sz="3100" dirty="0" err="1"/>
              <a:t>plugins</a:t>
            </a:r>
            <a:endParaRPr lang="pt-BR" sz="3100" dirty="0"/>
          </a:p>
          <a:p>
            <a:pPr lvl="1"/>
            <a:r>
              <a:rPr lang="pt-BR" sz="3100" dirty="0"/>
              <a:t>Também podem ser usados para programação o </a:t>
            </a:r>
            <a:r>
              <a:rPr lang="pt-BR" sz="3100" dirty="0" err="1"/>
              <a:t>PicKit</a:t>
            </a:r>
            <a:r>
              <a:rPr lang="pt-BR" sz="3100" dirty="0"/>
              <a:t> 2 </a:t>
            </a:r>
            <a:r>
              <a:rPr lang="pt-BR" sz="3100" dirty="0" err="1"/>
              <a:t>Programmer</a:t>
            </a:r>
            <a:r>
              <a:rPr lang="pt-BR" sz="3100" dirty="0"/>
              <a:t>, </a:t>
            </a:r>
            <a:r>
              <a:rPr lang="pt-BR" sz="3100" dirty="0" err="1"/>
              <a:t>PICKit</a:t>
            </a:r>
            <a:r>
              <a:rPr lang="pt-BR" sz="3100" dirty="0"/>
              <a:t> 3 </a:t>
            </a:r>
            <a:r>
              <a:rPr lang="pt-BR" sz="3100" dirty="0" err="1"/>
              <a:t>Programmer</a:t>
            </a:r>
            <a:r>
              <a:rPr lang="pt-BR" sz="3100" dirty="0"/>
              <a:t> entre outros.</a:t>
            </a:r>
          </a:p>
          <a:p>
            <a:r>
              <a:rPr lang="pt-BR" sz="3100" dirty="0" err="1"/>
              <a:t>Mikro</a:t>
            </a:r>
            <a:r>
              <a:rPr lang="pt-BR" sz="3100" dirty="0"/>
              <a:t> C – compilador para a linguagem C com diversas ferramentas integradas</a:t>
            </a:r>
          </a:p>
          <a:p>
            <a:r>
              <a:rPr lang="pt-BR" sz="3100" dirty="0" err="1"/>
              <a:t>Proteus</a:t>
            </a:r>
            <a:r>
              <a:rPr lang="pt-BR" sz="3100" dirty="0"/>
              <a:t> – simulador de circuito elétrico e código digital de microcontroladores</a:t>
            </a:r>
          </a:p>
          <a:p>
            <a:pPr lvl="1"/>
            <a:r>
              <a:rPr lang="pt-BR" sz="3100" dirty="0"/>
              <a:t>Possui limitações de simulação importantes que podem inviabilizar a simulação ou não prever completamente o funcionamento do circuito real.</a:t>
            </a:r>
          </a:p>
          <a:p>
            <a:endParaRPr lang="pt-BR" dirty="0"/>
          </a:p>
          <a:p>
            <a:pPr marL="0" indent="0">
              <a:buNone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2015674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136904" cy="1143000"/>
          </a:xfrm>
        </p:spPr>
        <p:txBody>
          <a:bodyPr>
            <a:normAutofit/>
          </a:bodyPr>
          <a:lstStyle/>
          <a:p>
            <a:r>
              <a:rPr lang="pt-BR" dirty="0"/>
              <a:t>Material de Estudo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dirty="0"/>
              <a:t>Materiais no site </a:t>
            </a:r>
            <a:r>
              <a:rPr lang="pt-BR" dirty="0">
                <a:hlinkClick r:id="rId3"/>
              </a:rPr>
              <a:t>www.ricardoteix.com</a:t>
            </a:r>
            <a:endParaRPr lang="pt-BR" dirty="0"/>
          </a:p>
          <a:p>
            <a:r>
              <a:rPr lang="pt-BR" dirty="0"/>
              <a:t>Livros:</a:t>
            </a:r>
          </a:p>
          <a:p>
            <a:pPr lvl="1"/>
            <a:r>
              <a:rPr lang="pt-BR" dirty="0" err="1"/>
              <a:t>Dogan</a:t>
            </a:r>
            <a:r>
              <a:rPr lang="pt-BR" dirty="0"/>
              <a:t> Ibrahim,  ADVANCED PIC MICROCONTROLLER PROJECTS IN C: </a:t>
            </a:r>
            <a:r>
              <a:rPr lang="pt-BR" dirty="0" err="1"/>
              <a:t>From</a:t>
            </a:r>
            <a:r>
              <a:rPr lang="pt-BR" dirty="0"/>
              <a:t> USB </a:t>
            </a:r>
            <a:r>
              <a:rPr lang="pt-BR" dirty="0" err="1"/>
              <a:t>to</a:t>
            </a:r>
            <a:r>
              <a:rPr lang="pt-BR" dirty="0"/>
              <a:t> RTOS </a:t>
            </a:r>
            <a:r>
              <a:rPr lang="pt-BR" dirty="0" err="1"/>
              <a:t>with</a:t>
            </a:r>
            <a:r>
              <a:rPr lang="pt-BR" dirty="0"/>
              <a:t> </a:t>
            </a:r>
            <a:r>
              <a:rPr lang="pt-BR" dirty="0" err="1"/>
              <a:t>the</a:t>
            </a:r>
            <a:r>
              <a:rPr lang="pt-BR" dirty="0"/>
              <a:t> PIC18F Series, </a:t>
            </a:r>
            <a:r>
              <a:rPr lang="pt-BR" dirty="0" err="1"/>
              <a:t>Newnes</a:t>
            </a:r>
            <a:r>
              <a:rPr lang="pt-BR" dirty="0"/>
              <a:t>, 2008. (</a:t>
            </a:r>
            <a:r>
              <a:rPr lang="pt-BR" b="1" dirty="0" err="1"/>
              <a:t>mikroC</a:t>
            </a:r>
            <a:r>
              <a:rPr lang="pt-BR" dirty="0"/>
              <a:t>)</a:t>
            </a:r>
          </a:p>
          <a:p>
            <a:pPr lvl="1"/>
            <a:r>
              <a:rPr lang="pt-BR" dirty="0"/>
              <a:t>David José de Souza, Desbravando o PIC, ed. Érica – 12ª Ed, 2009. (</a:t>
            </a:r>
            <a:r>
              <a:rPr lang="pt-BR" b="1" dirty="0"/>
              <a:t>Assembly</a:t>
            </a:r>
            <a:r>
              <a:rPr lang="pt-BR" dirty="0"/>
              <a:t>)</a:t>
            </a:r>
          </a:p>
          <a:p>
            <a:pPr lvl="1"/>
            <a:r>
              <a:rPr lang="pt-BR" dirty="0"/>
              <a:t>D. J. de Souza e Nicolás Cesar </a:t>
            </a:r>
            <a:r>
              <a:rPr lang="pt-BR" dirty="0" err="1"/>
              <a:t>Lavinia</a:t>
            </a:r>
            <a:r>
              <a:rPr lang="pt-BR" dirty="0"/>
              <a:t>, Conectando o PIC, recursos avançados. Ed Érica, 4ª Ed., 2007. </a:t>
            </a:r>
          </a:p>
          <a:p>
            <a:pPr lvl="1"/>
            <a:r>
              <a:rPr lang="pt-BR" dirty="0"/>
              <a:t>Fábio Pereira, Microcontroladores PIC, programação em C (</a:t>
            </a:r>
            <a:r>
              <a:rPr lang="pt-BR" b="1" dirty="0"/>
              <a:t>CCS)</a:t>
            </a:r>
            <a:r>
              <a:rPr lang="pt-BR" dirty="0"/>
              <a:t>. </a:t>
            </a:r>
            <a:r>
              <a:rPr lang="pt-BR" dirty="0" err="1"/>
              <a:t>ed</a:t>
            </a:r>
            <a:r>
              <a:rPr lang="pt-BR" dirty="0"/>
              <a:t> Érica, 7ª Ed, 2007.</a:t>
            </a:r>
          </a:p>
          <a:p>
            <a:pPr marL="0" indent="0">
              <a:buNone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35883758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136904" cy="1143000"/>
          </a:xfrm>
        </p:spPr>
        <p:txBody>
          <a:bodyPr>
            <a:normAutofit/>
          </a:bodyPr>
          <a:lstStyle/>
          <a:p>
            <a:r>
              <a:rPr lang="pt-BR" dirty="0"/>
              <a:t>Material de Estudo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dirty="0"/>
              <a:t>Outros materiais:</a:t>
            </a:r>
          </a:p>
          <a:p>
            <a:pPr lvl="1"/>
            <a:r>
              <a:rPr lang="pt-BR" dirty="0"/>
              <a:t>Datasheet do PIC18F4550.</a:t>
            </a:r>
          </a:p>
          <a:p>
            <a:pPr lvl="1"/>
            <a:r>
              <a:rPr lang="pt-BR" dirty="0"/>
              <a:t>PIC18F4XXX Family Programming </a:t>
            </a:r>
            <a:r>
              <a:rPr lang="pt-BR" dirty="0" err="1"/>
              <a:t>Specification</a:t>
            </a:r>
            <a:endParaRPr lang="pt-BR" dirty="0"/>
          </a:p>
          <a:p>
            <a:pPr lvl="1"/>
            <a:r>
              <a:rPr lang="pt-BR" dirty="0"/>
              <a:t>Microchip website</a:t>
            </a:r>
          </a:p>
          <a:p>
            <a:pPr lvl="1"/>
            <a:r>
              <a:rPr lang="pt-BR" dirty="0"/>
              <a:t>Manual do compilador utilizado (F1)</a:t>
            </a:r>
          </a:p>
          <a:p>
            <a:pPr lvl="1"/>
            <a:r>
              <a:rPr lang="pt-BR" dirty="0"/>
              <a:t>Apostilas e tutoriais em geral na internet sobre microcontroladores PIC em C e </a:t>
            </a:r>
            <a:r>
              <a:rPr lang="pt-BR" dirty="0" err="1"/>
              <a:t>Proteus</a:t>
            </a:r>
            <a:r>
              <a:rPr lang="pt-BR" dirty="0"/>
              <a:t>.</a:t>
            </a:r>
          </a:p>
          <a:p>
            <a:pPr marL="0" indent="0">
              <a:buNone/>
            </a:pPr>
            <a:endParaRPr lang="pt-BR" sz="4000" dirty="0"/>
          </a:p>
        </p:txBody>
      </p:sp>
    </p:spTree>
    <p:extLst>
      <p:ext uri="{BB962C8B-B14F-4D97-AF65-F5344CB8AC3E}">
        <p14:creationId xmlns:p14="http://schemas.microsoft.com/office/powerpoint/2010/main" val="1614307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8" y="413792"/>
            <a:ext cx="7211144" cy="1143000"/>
          </a:xfrm>
        </p:spPr>
        <p:txBody>
          <a:bodyPr>
            <a:normAutofit/>
          </a:bodyPr>
          <a:lstStyle/>
          <a:p>
            <a:r>
              <a:rPr lang="pt-BR" dirty="0"/>
              <a:t>Um pouco do </a:t>
            </a:r>
            <a:r>
              <a:rPr lang="pt-BR" dirty="0" err="1"/>
              <a:t>Proteus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59632" y="1052736"/>
            <a:ext cx="7427168" cy="2260848"/>
          </a:xfrm>
        </p:spPr>
        <p:txBody>
          <a:bodyPr>
            <a:normAutofit/>
          </a:bodyPr>
          <a:lstStyle/>
          <a:p>
            <a:r>
              <a:rPr lang="pt-BR" dirty="0"/>
              <a:t>Entradas:</a:t>
            </a:r>
          </a:p>
          <a:p>
            <a:pPr marL="800100" lvl="1" indent="-457200">
              <a:buFont typeface="+mj-lt"/>
              <a:buAutoNum type="arabicPeriod"/>
            </a:pPr>
            <a:r>
              <a:rPr lang="pt-BR" dirty="0"/>
              <a:t>botão pressionado gera zero</a:t>
            </a:r>
          </a:p>
          <a:p>
            <a:pPr marL="800100" lvl="1" indent="-457200">
              <a:buFont typeface="+mj-lt"/>
              <a:buAutoNum type="arabicPeriod"/>
            </a:pPr>
            <a:r>
              <a:rPr lang="pt-BR" dirty="0"/>
              <a:t>botão pressionado gera 1</a:t>
            </a:r>
          </a:p>
          <a:p>
            <a:pPr marL="800100" lvl="1" indent="-457200">
              <a:buFont typeface="+mj-lt"/>
              <a:buAutoNum type="arabicPeriod"/>
            </a:pPr>
            <a:r>
              <a:rPr lang="pt-BR" dirty="0"/>
              <a:t>gerador lógico apenas para simulação (</a:t>
            </a:r>
            <a:r>
              <a:rPr lang="pt-BR" dirty="0" err="1"/>
              <a:t>logic</a:t>
            </a:r>
            <a:r>
              <a:rPr lang="pt-BR" dirty="0"/>
              <a:t> </a:t>
            </a:r>
            <a:r>
              <a:rPr lang="pt-BR" dirty="0" err="1"/>
              <a:t>state</a:t>
            </a:r>
            <a:r>
              <a:rPr lang="pt-BR" dirty="0"/>
              <a:t>)</a:t>
            </a:r>
          </a:p>
          <a:p>
            <a:pPr marL="800100" lvl="1" indent="-457200">
              <a:buFont typeface="+mj-lt"/>
              <a:buAutoNum type="arabicPeriod"/>
            </a:pPr>
            <a:r>
              <a:rPr lang="pt-BR" dirty="0"/>
              <a:t>botão de três terminais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889647"/>
            <a:ext cx="1337358" cy="2388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3901522"/>
            <a:ext cx="950506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8085" y="3952528"/>
            <a:ext cx="1247106" cy="831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CaixaDeTexto 11"/>
          <p:cNvSpPr txBox="1"/>
          <p:nvPr/>
        </p:nvSpPr>
        <p:spPr>
          <a:xfrm>
            <a:off x="1259632" y="35296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2555776" y="3520315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2</a:t>
            </a:r>
          </a:p>
        </p:txBody>
      </p:sp>
      <p:sp>
        <p:nvSpPr>
          <p:cNvPr id="14" name="CaixaDeTexto 13"/>
          <p:cNvSpPr txBox="1"/>
          <p:nvPr/>
        </p:nvSpPr>
        <p:spPr>
          <a:xfrm>
            <a:off x="4139952" y="35296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3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5868144" y="3529607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4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02286" y="3940307"/>
            <a:ext cx="1535088" cy="1131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256520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403648" y="413792"/>
            <a:ext cx="7211144" cy="1143000"/>
          </a:xfrm>
        </p:spPr>
        <p:txBody>
          <a:bodyPr>
            <a:normAutofit/>
          </a:bodyPr>
          <a:lstStyle/>
          <a:p>
            <a:r>
              <a:rPr lang="pt-BR" dirty="0"/>
              <a:t>Um pouco do </a:t>
            </a:r>
            <a:r>
              <a:rPr lang="pt-BR" dirty="0" err="1"/>
              <a:t>Proteus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59632" y="1052265"/>
            <a:ext cx="7427168" cy="2260848"/>
          </a:xfrm>
        </p:spPr>
        <p:txBody>
          <a:bodyPr>
            <a:normAutofit/>
          </a:bodyPr>
          <a:lstStyle/>
          <a:p>
            <a:r>
              <a:rPr lang="pt-BR" dirty="0"/>
              <a:t>Saídas:</a:t>
            </a:r>
          </a:p>
          <a:p>
            <a:pPr marL="800100" lvl="1" indent="-457200">
              <a:buFont typeface="+mj-lt"/>
              <a:buAutoNum type="arabicPeriod"/>
            </a:pPr>
            <a:r>
              <a:rPr lang="pt-BR" dirty="0"/>
              <a:t>Controlando o LED</a:t>
            </a:r>
          </a:p>
          <a:p>
            <a:pPr marL="800100" lvl="1" indent="-457200">
              <a:buFont typeface="+mj-lt"/>
              <a:buAutoNum type="arabicPeriod"/>
            </a:pPr>
            <a:r>
              <a:rPr lang="pt-BR" dirty="0"/>
              <a:t>Arranjo com barra de </a:t>
            </a:r>
            <a:r>
              <a:rPr lang="pt-BR" dirty="0" err="1"/>
              <a:t>LEDs</a:t>
            </a:r>
            <a:endParaRPr lang="pt-BR" dirty="0"/>
          </a:p>
          <a:p>
            <a:pPr marL="800100" lvl="1" indent="-457200">
              <a:buFont typeface="+mj-lt"/>
              <a:buAutoNum type="arabicPeriod"/>
            </a:pPr>
            <a:r>
              <a:rPr lang="pt-BR" dirty="0"/>
              <a:t>Mostrador lógico apenas para simulação (</a:t>
            </a:r>
            <a:r>
              <a:rPr lang="pt-BR" dirty="0" err="1"/>
              <a:t>logic</a:t>
            </a:r>
            <a:r>
              <a:rPr lang="pt-BR" dirty="0"/>
              <a:t> </a:t>
            </a:r>
            <a:r>
              <a:rPr lang="pt-BR" dirty="0" err="1"/>
              <a:t>probe</a:t>
            </a:r>
            <a:r>
              <a:rPr lang="pt-BR" dirty="0"/>
              <a:t>)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1763688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1</a:t>
            </a:r>
          </a:p>
        </p:txBody>
      </p:sp>
      <p:sp>
        <p:nvSpPr>
          <p:cNvPr id="13" name="CaixaDeTexto 12"/>
          <p:cNvSpPr txBox="1"/>
          <p:nvPr/>
        </p:nvSpPr>
        <p:spPr>
          <a:xfrm>
            <a:off x="3203848" y="386104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2</a:t>
            </a:r>
          </a:p>
        </p:txBody>
      </p:sp>
      <p:sp>
        <p:nvSpPr>
          <p:cNvPr id="15" name="CaixaDeTexto 14"/>
          <p:cNvSpPr txBox="1"/>
          <p:nvPr/>
        </p:nvSpPr>
        <p:spPr>
          <a:xfrm>
            <a:off x="6790594" y="387034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3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3654424"/>
            <a:ext cx="983570" cy="2655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3745160"/>
            <a:ext cx="1143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3291999"/>
            <a:ext cx="1655068" cy="30180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624624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136904" cy="1143000"/>
          </a:xfrm>
        </p:spPr>
        <p:txBody>
          <a:bodyPr>
            <a:normAutofit/>
          </a:bodyPr>
          <a:lstStyle/>
          <a:p>
            <a:r>
              <a:rPr lang="pt-BR" dirty="0"/>
              <a:t>Programação em C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71600" y="1600200"/>
            <a:ext cx="7715200" cy="4525963"/>
          </a:xfrm>
        </p:spPr>
        <p:txBody>
          <a:bodyPr>
            <a:normAutofit/>
          </a:bodyPr>
          <a:lstStyle/>
          <a:p>
            <a:r>
              <a:rPr lang="pt-BR" dirty="0"/>
              <a:t>Compilador CCS</a:t>
            </a:r>
          </a:p>
          <a:p>
            <a:r>
              <a:rPr lang="pt-BR" dirty="0"/>
              <a:t>ANSI C mais as especificações do </a:t>
            </a:r>
            <a:r>
              <a:rPr lang="pt-BR" dirty="0" err="1"/>
              <a:t>uC</a:t>
            </a:r>
            <a:endParaRPr lang="pt-BR" dirty="0"/>
          </a:p>
          <a:p>
            <a:pPr lvl="1"/>
            <a:r>
              <a:rPr lang="pt-BR" dirty="0"/>
              <a:t>Ver arquivo 18F4550.h</a:t>
            </a:r>
          </a:p>
          <a:p>
            <a:r>
              <a:rPr lang="pt-BR" dirty="0"/>
              <a:t>Atenção aos tipos de dados</a:t>
            </a:r>
          </a:p>
        </p:txBody>
      </p:sp>
    </p:spTree>
    <p:extLst>
      <p:ext uri="{BB962C8B-B14F-4D97-AF65-F5344CB8AC3E}">
        <p14:creationId xmlns:p14="http://schemas.microsoft.com/office/powerpoint/2010/main" val="753154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3774" y="404665"/>
            <a:ext cx="1800225" cy="1252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>
            <a:normAutofit/>
          </a:bodyPr>
          <a:lstStyle/>
          <a:p>
            <a:r>
              <a:rPr lang="pt-BR" dirty="0"/>
              <a:t>Introdução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dirty="0"/>
              <a:t>O microcontrolador é pequeno</a:t>
            </a:r>
            <a:r>
              <a:rPr lang="pt-BR" i="1" dirty="0"/>
              <a:t> </a:t>
            </a:r>
            <a:r>
              <a:rPr lang="pt-BR" dirty="0"/>
              <a:t>computador em um único </a:t>
            </a:r>
            <a:r>
              <a:rPr lang="pt-BR" i="1" dirty="0"/>
              <a:t>chip.</a:t>
            </a:r>
          </a:p>
          <a:p>
            <a:r>
              <a:rPr lang="pt-BR" dirty="0"/>
              <a:t>Neste mesmo </a:t>
            </a:r>
            <a:r>
              <a:rPr lang="pt-BR" i="1" dirty="0"/>
              <a:t>chip</a:t>
            </a:r>
            <a:r>
              <a:rPr lang="pt-BR" dirty="0"/>
              <a:t> temos o core de processamento, memória e periféricos de E/S programáveis.</a:t>
            </a:r>
          </a:p>
          <a:p>
            <a:r>
              <a:rPr lang="pt-BR" dirty="0"/>
              <a:t>Os modelos mais novos não necessitam de outros componentes para funcionar, são autossuficientes.</a:t>
            </a:r>
          </a:p>
          <a:p>
            <a:r>
              <a:rPr lang="pt-BR" dirty="0"/>
              <a:t>Estão disponíveis em diversos encapsulamentos, variadas famílias e modelos com características próprias (conversores AD, USB, tipo de arquitetura etc.).</a:t>
            </a:r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93107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136904" cy="1143000"/>
          </a:xfrm>
        </p:spPr>
        <p:txBody>
          <a:bodyPr>
            <a:normAutofit/>
          </a:bodyPr>
          <a:lstStyle/>
          <a:p>
            <a:r>
              <a:rPr lang="pt-BR" dirty="0"/>
              <a:t>Programação em C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64615" y="1124744"/>
            <a:ext cx="7715200" cy="1468760"/>
          </a:xfrm>
        </p:spPr>
        <p:txBody>
          <a:bodyPr>
            <a:normAutofit/>
          </a:bodyPr>
          <a:lstStyle/>
          <a:p>
            <a:r>
              <a:rPr lang="pt-BR" sz="2800" dirty="0"/>
              <a:t>Cada tipo comporta uma quantidade de bits</a:t>
            </a:r>
          </a:p>
          <a:p>
            <a:r>
              <a:rPr lang="pt-BR" sz="2800" dirty="0"/>
              <a:t>O estouro do valor pode acarretar em perda dos dados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5613" y="2365859"/>
            <a:ext cx="6458851" cy="3991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3887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8136904" cy="1143000"/>
          </a:xfrm>
        </p:spPr>
        <p:txBody>
          <a:bodyPr>
            <a:normAutofit/>
          </a:bodyPr>
          <a:lstStyle/>
          <a:p>
            <a:r>
              <a:rPr lang="pt-BR" dirty="0"/>
              <a:t>Programação em C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971600" y="1600201"/>
            <a:ext cx="7715200" cy="1468760"/>
          </a:xfrm>
        </p:spPr>
        <p:txBody>
          <a:bodyPr>
            <a:normAutofit/>
          </a:bodyPr>
          <a:lstStyle/>
          <a:p>
            <a:r>
              <a:rPr lang="pt-BR" sz="2800" dirty="0"/>
              <a:t>Alguns tipos são equivalentes</a:t>
            </a:r>
          </a:p>
          <a:p>
            <a:pPr marL="0" indent="0">
              <a:buNone/>
            </a:pPr>
            <a:endParaRPr lang="pt-BR" sz="2800" dirty="0"/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3060" y="3212976"/>
            <a:ext cx="6458851" cy="187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5169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Estrutura básica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8531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pt-BR" dirty="0"/>
              <a:t>#include &lt;18F4550.h&gt;   // inclui arquivo de bibliotecas do dispositivo</a:t>
            </a:r>
          </a:p>
          <a:p>
            <a:pPr marL="0" indent="0">
              <a:buNone/>
            </a:pPr>
            <a:r>
              <a:rPr lang="pt-BR" dirty="0"/>
              <a:t>#use </a:t>
            </a:r>
            <a:r>
              <a:rPr lang="pt-BR" dirty="0" err="1"/>
              <a:t>delay</a:t>
            </a:r>
            <a:r>
              <a:rPr lang="pt-BR" dirty="0"/>
              <a:t> (</a:t>
            </a:r>
            <a:r>
              <a:rPr lang="pt-BR" dirty="0" err="1"/>
              <a:t>clock</a:t>
            </a:r>
            <a:r>
              <a:rPr lang="pt-BR" dirty="0"/>
              <a:t> = 20000000)// Isso apenas informa para o compilador</a:t>
            </a:r>
          </a:p>
          <a:p>
            <a:pPr marL="0" indent="0">
              <a:buNone/>
            </a:pPr>
            <a:r>
              <a:rPr lang="pt-BR" dirty="0"/>
              <a:t>                                                      // qual a </a:t>
            </a:r>
            <a:r>
              <a:rPr lang="pt-BR" dirty="0" err="1"/>
              <a:t>frequencia</a:t>
            </a:r>
            <a:r>
              <a:rPr lang="pt-BR" dirty="0"/>
              <a:t> do </a:t>
            </a:r>
            <a:r>
              <a:rPr lang="pt-BR" dirty="0" err="1"/>
              <a:t>clock</a:t>
            </a:r>
            <a:r>
              <a:rPr lang="pt-BR" dirty="0"/>
              <a:t> será utilizada</a:t>
            </a:r>
          </a:p>
          <a:p>
            <a:pPr marL="0" indent="0">
              <a:buNone/>
            </a:pPr>
            <a:r>
              <a:rPr lang="pt-BR" dirty="0"/>
              <a:t>                                                      // para os </a:t>
            </a:r>
            <a:r>
              <a:rPr lang="pt-BR" dirty="0" err="1"/>
              <a:t>calculos</a:t>
            </a:r>
            <a:r>
              <a:rPr lang="pt-BR" dirty="0"/>
              <a:t> de tempo do compilador</a:t>
            </a:r>
          </a:p>
          <a:p>
            <a:pPr marL="0" indent="0">
              <a:buNone/>
            </a:pPr>
            <a:r>
              <a:rPr lang="pt-BR" dirty="0">
                <a:solidFill>
                  <a:srgbClr val="FF0000"/>
                </a:solidFill>
              </a:rPr>
              <a:t>// bits de configuração</a:t>
            </a:r>
            <a:r>
              <a:rPr lang="pt-BR" dirty="0"/>
              <a:t> </a:t>
            </a:r>
            <a:endParaRPr lang="pt-B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dirty="0"/>
              <a:t>#</a:t>
            </a:r>
            <a:r>
              <a:rPr lang="pt-BR" dirty="0" err="1"/>
              <a:t>fuses</a:t>
            </a:r>
            <a:r>
              <a:rPr lang="pt-BR" dirty="0"/>
              <a:t> XT, NOWDT, NOPROTECT, MCLR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 err="1"/>
              <a:t>void</a:t>
            </a:r>
            <a:r>
              <a:rPr lang="pt-BR" dirty="0"/>
              <a:t> </a:t>
            </a:r>
            <a:r>
              <a:rPr lang="pt-BR" dirty="0" err="1"/>
              <a:t>main</a:t>
            </a:r>
            <a:r>
              <a:rPr lang="pt-BR" dirty="0"/>
              <a:t> () {// rotina principal</a:t>
            </a:r>
          </a:p>
          <a:p>
            <a:pPr marL="0" indent="0">
              <a:buNone/>
            </a:pPr>
            <a:endParaRPr lang="pt-BR" dirty="0"/>
          </a:p>
          <a:p>
            <a:pPr marL="0" indent="0">
              <a:buNone/>
            </a:pPr>
            <a:r>
              <a:rPr lang="pt-BR" dirty="0"/>
              <a:t>               </a:t>
            </a:r>
            <a:r>
              <a:rPr lang="pt-BR" dirty="0">
                <a:solidFill>
                  <a:srgbClr val="FF0000"/>
                </a:solidFill>
              </a:rPr>
              <a:t>//instruções que irão ser executadas apenas uma vez</a:t>
            </a:r>
            <a:r>
              <a:rPr lang="pt-BR" dirty="0"/>
              <a:t> </a:t>
            </a:r>
            <a:endParaRPr lang="pt-B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pt-BR" dirty="0"/>
              <a:t>   </a:t>
            </a:r>
          </a:p>
          <a:p>
            <a:pPr marL="0" indent="0">
              <a:buNone/>
            </a:pPr>
            <a:r>
              <a:rPr lang="pt-BR" dirty="0"/>
              <a:t>   </a:t>
            </a:r>
            <a:r>
              <a:rPr lang="pt-BR" dirty="0" err="1"/>
              <a:t>while</a:t>
            </a:r>
            <a:r>
              <a:rPr lang="pt-BR" dirty="0"/>
              <a:t>(</a:t>
            </a:r>
            <a:r>
              <a:rPr lang="pt-BR" dirty="0" err="1"/>
              <a:t>true</a:t>
            </a:r>
            <a:r>
              <a:rPr lang="pt-BR" dirty="0"/>
              <a:t>)  { // loop infinito</a:t>
            </a:r>
          </a:p>
          <a:p>
            <a:pPr marL="0" indent="0">
              <a:buNone/>
            </a:pPr>
            <a:r>
              <a:rPr lang="pt-BR" dirty="0">
                <a:solidFill>
                  <a:srgbClr val="FF0000"/>
                </a:solidFill>
              </a:rPr>
              <a:t>                // Área de código em loop que será executada indefinidamente</a:t>
            </a:r>
          </a:p>
          <a:p>
            <a:pPr marL="0" indent="0">
              <a:buNone/>
            </a:pPr>
            <a:r>
              <a:rPr lang="pt-BR" dirty="0"/>
              <a:t>   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4736836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Os bits de configuração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/>
          </a:bodyPr>
          <a:lstStyle/>
          <a:p>
            <a:r>
              <a:rPr lang="pt-BR" dirty="0"/>
              <a:t>XT,HS,INTRC – Selecionam a velocidade do cristal – datasheet página 121</a:t>
            </a:r>
          </a:p>
          <a:p>
            <a:r>
              <a:rPr lang="pt-BR" dirty="0"/>
              <a:t>NOWDT,WDT – </a:t>
            </a:r>
            <a:r>
              <a:rPr lang="pt-BR" dirty="0" err="1"/>
              <a:t>Watchdog</a:t>
            </a:r>
            <a:r>
              <a:rPr lang="pt-BR" dirty="0"/>
              <a:t> Timer (cão de guarda) - datasheet página 131</a:t>
            </a:r>
          </a:p>
          <a:p>
            <a:r>
              <a:rPr lang="pt-BR" dirty="0"/>
              <a:t>MCLR, NOMCLR – Habilita o uso do </a:t>
            </a:r>
            <a:r>
              <a:rPr lang="pt-BR" i="1" dirty="0"/>
              <a:t>Master </a:t>
            </a:r>
            <a:r>
              <a:rPr lang="pt-BR" i="1" dirty="0" err="1"/>
              <a:t>Clear</a:t>
            </a:r>
            <a:r>
              <a:rPr lang="pt-BR" i="1" dirty="0"/>
              <a:t> Reset</a:t>
            </a:r>
            <a:r>
              <a:rPr lang="pt-BR" dirty="0"/>
              <a:t> (reinicialização do microcontrolador)</a:t>
            </a:r>
          </a:p>
          <a:p>
            <a:r>
              <a:rPr lang="pt-BR" dirty="0"/>
              <a:t>PROTECT, NOPROTECT – Protege o código, não permite a sua leitura (tem na internet como quebrar de algumas famílias)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58773003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Primeiro Programa em C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/>
          </a:bodyPr>
          <a:lstStyle/>
          <a:p>
            <a:r>
              <a:rPr lang="pt-BR" dirty="0"/>
              <a:t>Leitura e escrita de portas</a:t>
            </a:r>
          </a:p>
          <a:p>
            <a:pPr lvl="1"/>
            <a:r>
              <a:rPr lang="pt-BR" dirty="0" err="1"/>
              <a:t>input_x</a:t>
            </a:r>
            <a:r>
              <a:rPr lang="pt-BR" dirty="0"/>
              <a:t> ()</a:t>
            </a:r>
            <a:r>
              <a:rPr lang="pt-BR" dirty="0">
                <a:sym typeface="Wingdings" pitchFamily="2" charset="2"/>
              </a:rPr>
              <a:t> </a:t>
            </a:r>
            <a:endParaRPr lang="pt-BR" dirty="0"/>
          </a:p>
          <a:p>
            <a:pPr lvl="1"/>
            <a:r>
              <a:rPr lang="pt-BR" dirty="0" err="1"/>
              <a:t>output_x</a:t>
            </a:r>
            <a:r>
              <a:rPr lang="pt-BR" dirty="0"/>
              <a:t> ()</a:t>
            </a:r>
          </a:p>
          <a:p>
            <a:r>
              <a:rPr lang="pt-BR" dirty="0"/>
              <a:t>Manual de referência pág. vii (via sumário)</a:t>
            </a:r>
          </a:p>
          <a:p>
            <a:pPr lvl="1"/>
            <a:r>
              <a:rPr lang="pt-BR" dirty="0" err="1"/>
              <a:t>value</a:t>
            </a:r>
            <a:r>
              <a:rPr lang="pt-BR" dirty="0"/>
              <a:t> = </a:t>
            </a:r>
            <a:r>
              <a:rPr lang="pt-BR" dirty="0" err="1"/>
              <a:t>input_a</a:t>
            </a:r>
            <a:r>
              <a:rPr lang="pt-BR" dirty="0"/>
              <a:t> () //lê a porta A e carrega na variável </a:t>
            </a:r>
            <a:r>
              <a:rPr lang="pt-BR" dirty="0" err="1"/>
              <a:t>value</a:t>
            </a:r>
            <a:r>
              <a:rPr lang="pt-BR" dirty="0"/>
              <a:t> (byte ou inteiro)</a:t>
            </a:r>
          </a:p>
          <a:p>
            <a:pPr lvl="1"/>
            <a:r>
              <a:rPr lang="pt-BR" dirty="0" err="1"/>
              <a:t>output_a</a:t>
            </a:r>
            <a:r>
              <a:rPr lang="pt-BR" dirty="0"/>
              <a:t> (</a:t>
            </a:r>
            <a:r>
              <a:rPr lang="pt-BR" dirty="0" err="1"/>
              <a:t>value</a:t>
            </a:r>
            <a:r>
              <a:rPr lang="pt-BR" dirty="0"/>
              <a:t>) //escreve a variável </a:t>
            </a:r>
            <a:r>
              <a:rPr lang="pt-BR" dirty="0" err="1"/>
              <a:t>value</a:t>
            </a:r>
            <a:r>
              <a:rPr lang="pt-BR" dirty="0"/>
              <a:t> na porta a.</a:t>
            </a:r>
          </a:p>
          <a:p>
            <a:endParaRPr lang="pt-BR" dirty="0"/>
          </a:p>
          <a:p>
            <a:endParaRPr lang="pt-BR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2949212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ATENÇÃO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>
            <a:normAutofit/>
          </a:bodyPr>
          <a:lstStyle/>
          <a:p>
            <a:r>
              <a:rPr lang="pt-BR" dirty="0"/>
              <a:t>Ao abrir e compilar um programa no CCS é criado automaticamente um projeto associado.</a:t>
            </a:r>
          </a:p>
          <a:p>
            <a:r>
              <a:rPr lang="pt-BR" dirty="0"/>
              <a:t>Caso você abra um segundo programa e tente compilar, o projeto aberto (com o primeiro programa aberto) é o que será compilado.</a:t>
            </a:r>
          </a:p>
        </p:txBody>
      </p:sp>
    </p:spTree>
    <p:extLst>
      <p:ext uri="{BB962C8B-B14F-4D97-AF65-F5344CB8AC3E}">
        <p14:creationId xmlns:p14="http://schemas.microsoft.com/office/powerpoint/2010/main" val="265436948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Exemplo 01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331640" y="1600200"/>
            <a:ext cx="7355160" cy="4525963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&lt;18F4550.h&gt;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#FUSES NOWDT                    //No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Watch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Dog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Timer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#FUSES INTRC                    //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Internal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osc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#FUSES NOMCLR                   //Master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Clear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pin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desabled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#use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clock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=4MHz)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#define LED PIN_B0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#define DELAY 1000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){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output_low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(LED);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delay_ms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(DELAY);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output_high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(LED);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pt-BR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delay_ms</a:t>
            </a: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(DELAY);</a:t>
            </a: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979812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Continuando com os Exemplos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755576" y="1412776"/>
            <a:ext cx="7886700" cy="4968552"/>
          </a:xfrm>
        </p:spPr>
        <p:txBody>
          <a:bodyPr/>
          <a:lstStyle/>
          <a:p>
            <a:r>
              <a:rPr lang="pt-BR" sz="1980" b="1" dirty="0"/>
              <a:t>Exemplo 02</a:t>
            </a:r>
          </a:p>
          <a:p>
            <a:pPr lvl="1"/>
            <a:r>
              <a:rPr lang="pt-BR" sz="1980" dirty="0"/>
              <a:t>Lê a porta D para a variável dados e escreve o valor obtido na porta B.</a:t>
            </a:r>
          </a:p>
          <a:p>
            <a:r>
              <a:rPr lang="pt-BR" sz="1980" b="1" dirty="0"/>
              <a:t>Exemplo 03</a:t>
            </a:r>
          </a:p>
          <a:p>
            <a:pPr lvl="1"/>
            <a:r>
              <a:rPr lang="pt-BR" sz="1980" dirty="0"/>
              <a:t>Este programa permite selecionar a velocidade com que o LED vai piscar através de 2 bits da porta D, o bit 0 e o bit 1. Exemplo 04</a:t>
            </a:r>
          </a:p>
          <a:p>
            <a:pPr lvl="1"/>
            <a:r>
              <a:rPr lang="pt-BR" sz="1980" b="1" dirty="0"/>
              <a:t>Exercício: </a:t>
            </a:r>
            <a:r>
              <a:rPr lang="pt-BR" sz="1980" dirty="0"/>
              <a:t>Modifique o programa para que aceite mais duas velocidades, ou seja, para cada par D0,D1 deve ser selecionada uma velocidade para o LED. Utilize as valores 100, 250, 500 e 1000.</a:t>
            </a:r>
          </a:p>
          <a:p>
            <a:r>
              <a:rPr lang="pt-BR" sz="1980" b="1" dirty="0"/>
              <a:t>Exemplo 04</a:t>
            </a:r>
          </a:p>
          <a:p>
            <a:pPr lvl="1"/>
            <a:r>
              <a:rPr lang="pt-BR" sz="1980" dirty="0"/>
              <a:t>Este programa desloca 1 bit para a esquerda na variável dados e escreve na porta B. A velocidade é determinada pelo valor na porta D.</a:t>
            </a:r>
          </a:p>
          <a:p>
            <a:r>
              <a:rPr lang="pt-BR" sz="1980" b="1" dirty="0"/>
              <a:t>Exemplo 05</a:t>
            </a:r>
          </a:p>
          <a:p>
            <a:pPr lvl="1"/>
            <a:r>
              <a:rPr lang="pt-BR" sz="1980" dirty="0"/>
              <a:t> Este programa lê a porta D e troca a parte baixa com a parte alta do byte. Depois escreve na porta B.</a:t>
            </a:r>
          </a:p>
        </p:txBody>
      </p:sp>
    </p:spTree>
    <p:extLst>
      <p:ext uri="{BB962C8B-B14F-4D97-AF65-F5344CB8AC3E}">
        <p14:creationId xmlns:p14="http://schemas.microsoft.com/office/powerpoint/2010/main" val="6973839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Temporização - Configurações do oscilador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#FUSES INTRC</a:t>
            </a:r>
          </a:p>
          <a:p>
            <a:pPr lvl="1"/>
            <a:r>
              <a:rPr lang="pt-BR" dirty="0"/>
              <a:t>Não necessita de componentes externos.</a:t>
            </a:r>
          </a:p>
          <a:p>
            <a:pPr lvl="1"/>
            <a:r>
              <a:rPr lang="pt-BR" dirty="0"/>
              <a:t>Utiliza o gerador de </a:t>
            </a:r>
            <a:r>
              <a:rPr lang="pt-BR" dirty="0" err="1"/>
              <a:t>clock</a:t>
            </a:r>
            <a:r>
              <a:rPr lang="pt-BR" dirty="0"/>
              <a:t> interno.</a:t>
            </a:r>
          </a:p>
          <a:p>
            <a:pPr lvl="1"/>
            <a:r>
              <a:rPr lang="pt-BR" dirty="0"/>
              <a:t>Baixa precisão.</a:t>
            </a:r>
          </a:p>
          <a:p>
            <a:pPr lvl="1"/>
            <a:r>
              <a:rPr lang="pt-BR" dirty="0"/>
              <a:t>É possível utilizar a diretiva </a:t>
            </a:r>
            <a:r>
              <a:rPr lang="pt-BR" b="1" i="1" dirty="0"/>
              <a:t>#use </a:t>
            </a:r>
            <a:r>
              <a:rPr lang="pt-BR" b="1" i="1" dirty="0" err="1"/>
              <a:t>delay</a:t>
            </a:r>
            <a:r>
              <a:rPr lang="pt-BR" dirty="0"/>
              <a:t> com os seguintes valores: 31KHz, 125KHz, 250KHz, 500KHz, 1MHz, 2MHz, 4MHz e 8MHz. Ex.: #use </a:t>
            </a:r>
            <a:r>
              <a:rPr lang="pt-BR" dirty="0" err="1"/>
              <a:t>delay</a:t>
            </a:r>
            <a:r>
              <a:rPr lang="pt-BR" dirty="0"/>
              <a:t>(</a:t>
            </a:r>
            <a:r>
              <a:rPr lang="pt-BR" dirty="0" err="1"/>
              <a:t>clock</a:t>
            </a:r>
            <a:r>
              <a:rPr lang="pt-BR" dirty="0"/>
              <a:t>=4000000) </a:t>
            </a:r>
          </a:p>
          <a:p>
            <a:pPr lvl="1"/>
            <a:endParaRPr lang="pt-BR" dirty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393571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Configurações do oscilador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#FUSES XT</a:t>
            </a:r>
          </a:p>
          <a:p>
            <a:pPr lvl="1"/>
            <a:r>
              <a:rPr lang="pt-BR" dirty="0"/>
              <a:t>Utiliza componentes externos (cristal e capacitores).</a:t>
            </a:r>
          </a:p>
          <a:p>
            <a:pPr lvl="1"/>
            <a:r>
              <a:rPr lang="pt-BR" dirty="0"/>
              <a:t>Mais rápido que o INTRC.</a:t>
            </a:r>
          </a:p>
          <a:p>
            <a:pPr lvl="1"/>
            <a:r>
              <a:rPr lang="pt-BR" dirty="0"/>
              <a:t>Maior precisão por utilizar o cristal.</a:t>
            </a:r>
          </a:p>
          <a:p>
            <a:pPr lvl="1"/>
            <a:r>
              <a:rPr lang="pt-BR" dirty="0"/>
              <a:t>Para cristais até 4Mhz.</a:t>
            </a:r>
          </a:p>
          <a:p>
            <a:r>
              <a:rPr lang="pt-BR" dirty="0"/>
              <a:t>#FUSES HS</a:t>
            </a:r>
          </a:p>
          <a:p>
            <a:pPr lvl="1"/>
            <a:r>
              <a:rPr lang="pt-BR" dirty="0"/>
              <a:t>Utiliza componentes externos (cristal e capacitores).</a:t>
            </a:r>
          </a:p>
          <a:p>
            <a:pPr lvl="1"/>
            <a:r>
              <a:rPr lang="pt-BR" dirty="0"/>
              <a:t>Alta velocidade (HS = </a:t>
            </a:r>
            <a:r>
              <a:rPr lang="pt-BR" i="1" dirty="0"/>
              <a:t>high </a:t>
            </a:r>
            <a:r>
              <a:rPr lang="pt-BR" i="1" dirty="0" err="1"/>
              <a:t>speed</a:t>
            </a:r>
            <a:r>
              <a:rPr lang="pt-BR" dirty="0"/>
              <a:t>)</a:t>
            </a:r>
          </a:p>
          <a:p>
            <a:pPr lvl="1"/>
            <a:r>
              <a:rPr lang="pt-BR" dirty="0"/>
              <a:t>Maior precisão por utilizar o cristal.</a:t>
            </a:r>
          </a:p>
          <a:p>
            <a:pPr lvl="1"/>
            <a:r>
              <a:rPr lang="pt-BR" dirty="0"/>
              <a:t>Para cristais até 20Mhz.</a:t>
            </a:r>
          </a:p>
          <a:p>
            <a:pPr lvl="1"/>
            <a:endParaRPr lang="pt-BR" dirty="0"/>
          </a:p>
          <a:p>
            <a:endParaRPr lang="pt-BR" dirty="0"/>
          </a:p>
          <a:p>
            <a:pPr lvl="1"/>
            <a:endParaRPr lang="pt-BR" dirty="0"/>
          </a:p>
          <a:p>
            <a:pPr lvl="1"/>
            <a:endParaRPr lang="pt-BR" dirty="0"/>
          </a:p>
        </p:txBody>
      </p:sp>
      <p:pic>
        <p:nvPicPr>
          <p:cNvPr id="7170" name="Picture 2" descr="https://upload.wikimedia.org/wikipedia/commons/c/c7/16MHZ_Crystal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1" y="4462349"/>
            <a:ext cx="2520280" cy="1680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6588224" y="5877272"/>
            <a:ext cx="1828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/>
              <a:t>Cristal de 16 MHz</a:t>
            </a:r>
          </a:p>
        </p:txBody>
      </p:sp>
    </p:spTree>
    <p:extLst>
      <p:ext uri="{BB962C8B-B14F-4D97-AF65-F5344CB8AC3E}">
        <p14:creationId xmlns:p14="http://schemas.microsoft.com/office/powerpoint/2010/main" val="3086286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Introdução</a:t>
            </a:r>
          </a:p>
        </p:txBody>
      </p:sp>
      <p:pic>
        <p:nvPicPr>
          <p:cNvPr id="1026" name="Picture 2" descr="PIC16F887 Block Diagra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996" y="980728"/>
            <a:ext cx="7143750" cy="479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CaixaDeTexto 3"/>
          <p:cNvSpPr txBox="1"/>
          <p:nvPr/>
        </p:nvSpPr>
        <p:spPr>
          <a:xfrm>
            <a:off x="1368996" y="5710646"/>
            <a:ext cx="7019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/>
              <a:t>Diagrama em blocos do microcontrolador  PIC16F877. Fonte: http://www.mikroe.com/</a:t>
            </a:r>
          </a:p>
        </p:txBody>
      </p:sp>
    </p:spTree>
    <p:extLst>
      <p:ext uri="{BB962C8B-B14F-4D97-AF65-F5344CB8AC3E}">
        <p14:creationId xmlns:p14="http://schemas.microsoft.com/office/powerpoint/2010/main" val="214840451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Configurando TIMER0 no CCS</a:t>
            </a: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755576" y="1412776"/>
            <a:ext cx="8388424" cy="4896544"/>
          </a:xfrm>
          <a:prstGeom prst="rect">
            <a:avLst/>
          </a:prstGeom>
        </p:spPr>
        <p:txBody>
          <a:bodyPr/>
          <a:lstStyle>
            <a:lvl1pPr marL="257175" indent="-257175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&lt;18F4550.h&gt;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#FUSES NOMCLR, NOWDT, NOBROWNOUT, NOLVP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#use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crystal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=20000000)</a:t>
            </a:r>
          </a:p>
          <a:p>
            <a:pPr marL="0" indent="0">
              <a:buNone/>
            </a:pP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#INT_TIMER0 </a:t>
            </a:r>
          </a:p>
          <a:p>
            <a:pPr marL="0" indent="0">
              <a:buNone/>
            </a:pP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interrupcao_timer0 () {</a:t>
            </a: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clear_interrupt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(INT_TIMER0);</a:t>
            </a: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output_toggle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(PIN_B0);</a:t>
            </a: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  <a:p>
            <a:pPr marL="0" indent="0">
              <a:buNone/>
            </a:pP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() {</a:t>
            </a: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enable_interrupts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(GLOBAL);       </a:t>
            </a: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enable_interrupts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(INT_TIMER0);    // habilita a interrupção do TIMER0.   </a:t>
            </a:r>
          </a:p>
          <a:p>
            <a:pPr marL="0" indent="0">
              <a:buNone/>
            </a:pP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setup_timer_0(RTCC_INTERNAL|RTCC_8_BIT|RTCC_DIV_32);      //420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ms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</a:p>
          <a:p>
            <a:pPr marL="0" indent="0">
              <a:buNone/>
            </a:pP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(TRUE){</a:t>
            </a: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   //TODO: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User</a:t>
            </a: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Code</a:t>
            </a:r>
            <a:endParaRPr lang="pt-BR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  }</a:t>
            </a:r>
          </a:p>
          <a:p>
            <a:pPr marL="0" indent="0">
              <a:buNone/>
            </a:pPr>
            <a:r>
              <a:rPr lang="pt-BR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27070289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Display LCD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4420" y="1598066"/>
            <a:ext cx="7787208" cy="4525963"/>
          </a:xfrm>
        </p:spPr>
        <p:txBody>
          <a:bodyPr>
            <a:normAutofit/>
          </a:bodyPr>
          <a:lstStyle/>
          <a:p>
            <a:r>
              <a:rPr lang="pt-BR" dirty="0"/>
              <a:t>Display 16x2</a:t>
            </a:r>
          </a:p>
          <a:p>
            <a:pPr lvl="1"/>
            <a:r>
              <a:rPr lang="pt-BR" dirty="0"/>
              <a:t>2 linhas</a:t>
            </a:r>
          </a:p>
          <a:p>
            <a:pPr lvl="1"/>
            <a:r>
              <a:rPr lang="pt-BR" dirty="0"/>
              <a:t>16 colunas</a:t>
            </a:r>
          </a:p>
          <a:p>
            <a:r>
              <a:rPr lang="pt-BR" dirty="0"/>
              <a:t>Monocromático</a:t>
            </a:r>
          </a:p>
          <a:p>
            <a:r>
              <a:rPr lang="pt-BR" dirty="0"/>
              <a:t>Cada linha pode escrever 16 caracteres da tabelas ASCII</a:t>
            </a:r>
          </a:p>
          <a:p>
            <a:endParaRPr lang="pt-BR" dirty="0"/>
          </a:p>
          <a:p>
            <a:pPr marL="0" indent="0">
              <a:buNone/>
            </a:pPr>
            <a:endParaRPr lang="pt-BR" dirty="0"/>
          </a:p>
        </p:txBody>
      </p:sp>
      <p:pic>
        <p:nvPicPr>
          <p:cNvPr id="2050" name="Picture 2" descr="http://colmard.com/images/Arduino-lcd%2016x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61048"/>
            <a:ext cx="5472608" cy="2479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397690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Display LCD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dirty="0"/>
          </a:p>
        </p:txBody>
      </p:sp>
      <p:pic>
        <p:nvPicPr>
          <p:cNvPr id="1030" name="Picture 6" descr="http://3.bp.blogspot.com/-L0tKZOlNVHg/T0LcYWjK7sI/AAAAAAAAARw/O3Tz6BC4Fzg/s1600/ScreenHunter_28.bm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08" y="3156588"/>
            <a:ext cx="6589320" cy="308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04013"/>
            <a:ext cx="2971800" cy="155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99689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Display LCD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28800"/>
            <a:ext cx="9150298" cy="46880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2096611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Display LCD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257175" lvl="1" indent="-257175">
              <a:buFont typeface="Arial" pitchFamily="34" charset="0"/>
              <a:buChar char="•"/>
            </a:pPr>
            <a:r>
              <a:rPr lang="pt-BR" dirty="0"/>
              <a:t>Como escrever no display?</a:t>
            </a:r>
          </a:p>
          <a:p>
            <a:pPr marL="557212" lvl="2" indent="-257175"/>
            <a:r>
              <a:rPr lang="pt-BR" dirty="0"/>
              <a:t>Biblioteca &lt;</a:t>
            </a:r>
            <a:r>
              <a:rPr lang="pt-BR" dirty="0" err="1"/>
              <a:t>lcd.c</a:t>
            </a:r>
            <a:r>
              <a:rPr lang="pt-BR" dirty="0"/>
              <a:t>&gt; do CCS para LCD.</a:t>
            </a:r>
          </a:p>
          <a:p>
            <a:r>
              <a:rPr lang="pt-BR" dirty="0"/>
              <a:t>É importante lembrar que precisar incluir esta biblioteca após a diretiva #use </a:t>
            </a:r>
            <a:r>
              <a:rPr lang="pt-BR" dirty="0" err="1"/>
              <a:t>delay</a:t>
            </a:r>
            <a:r>
              <a:rPr lang="pt-BR" dirty="0"/>
              <a:t>.</a:t>
            </a:r>
          </a:p>
          <a:p>
            <a:pPr marL="0" indent="0">
              <a:buNone/>
            </a:pPr>
            <a:endParaRPr lang="pt-B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&lt;18F4550.h&gt;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#FUSES NOWDT, INTRC, NOMCLR</a:t>
            </a:r>
          </a:p>
          <a:p>
            <a:pPr marL="0" indent="0">
              <a:buNone/>
            </a:pPr>
            <a:r>
              <a:rPr lang="pt-BR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#use </a:t>
            </a:r>
            <a:r>
              <a:rPr lang="pt-BR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</a:t>
            </a:r>
            <a:r>
              <a:rPr lang="pt-BR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t-BR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clock</a:t>
            </a:r>
            <a:r>
              <a:rPr lang="pt-BR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=4MHz)</a:t>
            </a:r>
          </a:p>
          <a:p>
            <a:pPr marL="0" indent="0">
              <a:buNone/>
            </a:pPr>
            <a:r>
              <a:rPr lang="pt-BR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</a:t>
            </a:r>
            <a:r>
              <a:rPr lang="pt-BR" sz="19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lcd.c</a:t>
            </a:r>
            <a:r>
              <a:rPr lang="pt-BR" sz="1900" b="1" dirty="0"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...</a:t>
            </a: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94879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Display LCD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257175" lvl="1" indent="-257175">
              <a:buFont typeface="Arial" pitchFamily="34" charset="0"/>
              <a:buChar char="•"/>
            </a:pPr>
            <a:r>
              <a:rPr lang="pt-BR" sz="2400" dirty="0"/>
              <a:t>A biblioteca utiliza a Porta D para se comunicar com o LCD.</a:t>
            </a:r>
          </a:p>
          <a:p>
            <a:pPr marL="257175" lvl="1" indent="-257175">
              <a:buFont typeface="Arial" pitchFamily="34" charset="0"/>
              <a:buChar char="•"/>
            </a:pPr>
            <a:r>
              <a:rPr lang="pt-BR" sz="2400" dirty="0"/>
              <a:t>Algumas funções da biblioteca: </a:t>
            </a:r>
          </a:p>
          <a:p>
            <a:pPr marL="642937" lvl="2" indent="-342900"/>
            <a:r>
              <a:rPr lang="pt-BR" sz="2000" dirty="0" err="1"/>
              <a:t>lcd_init</a:t>
            </a:r>
            <a:r>
              <a:rPr lang="pt-BR" sz="2000" dirty="0"/>
              <a:t>(): deve ser utilizada para inicializar a biblioteca.</a:t>
            </a:r>
          </a:p>
          <a:p>
            <a:pPr marL="642937" lvl="2" indent="-342900"/>
            <a:r>
              <a:rPr lang="pt-BR" sz="2000" dirty="0" err="1"/>
              <a:t>lcd_putc</a:t>
            </a:r>
            <a:r>
              <a:rPr lang="pt-BR" sz="2000" dirty="0"/>
              <a:t>(c):  exibe o caractere c na próxima posição do LCD.</a:t>
            </a:r>
          </a:p>
          <a:p>
            <a:pPr marL="642937" lvl="2" indent="-342900"/>
            <a:r>
              <a:rPr lang="pt-BR" sz="2000" dirty="0" err="1"/>
              <a:t>lcd_gotoxy</a:t>
            </a:r>
            <a:r>
              <a:rPr lang="pt-BR" sz="2000" dirty="0"/>
              <a:t>(x, y): define a posição (</a:t>
            </a:r>
            <a:r>
              <a:rPr lang="pt-BR" sz="2000" dirty="0" err="1"/>
              <a:t>x,y</a:t>
            </a:r>
            <a:r>
              <a:rPr lang="pt-BR" sz="2000" dirty="0"/>
              <a:t>) no LCD (1,1 é a primeira linha e primeira coluna.</a:t>
            </a:r>
          </a:p>
          <a:p>
            <a:pPr marL="642937" lvl="2" indent="-342900"/>
            <a:r>
              <a:rPr lang="pt-BR" sz="2000" dirty="0" err="1"/>
              <a:t>lcd_getc</a:t>
            </a:r>
            <a:r>
              <a:rPr lang="pt-BR" sz="2000" dirty="0"/>
              <a:t>(x, y): retorna o caractere da posição (</a:t>
            </a:r>
            <a:r>
              <a:rPr lang="pt-BR" sz="2000" dirty="0" err="1"/>
              <a:t>x,y</a:t>
            </a:r>
            <a:r>
              <a:rPr lang="pt-BR" sz="2000" dirty="0"/>
              <a:t>).</a:t>
            </a:r>
          </a:p>
          <a:p>
            <a:pPr marL="642937" lvl="2" indent="-342900"/>
            <a:r>
              <a:rPr lang="pt-BR" sz="2000" dirty="0" err="1"/>
              <a:t>lcd_cursor_on</a:t>
            </a:r>
            <a:r>
              <a:rPr lang="pt-BR" sz="2000" dirty="0"/>
              <a:t>(</a:t>
            </a:r>
            <a:r>
              <a:rPr lang="pt-BR" sz="2000" dirty="0" err="1"/>
              <a:t>on</a:t>
            </a:r>
            <a:r>
              <a:rPr lang="pt-BR" sz="2000" dirty="0"/>
              <a:t>): liga (</a:t>
            </a:r>
            <a:r>
              <a:rPr lang="pt-BR" sz="2000" dirty="0" err="1"/>
              <a:t>on</a:t>
            </a:r>
            <a:r>
              <a:rPr lang="pt-BR" sz="2000" dirty="0"/>
              <a:t> = 1) ou desliga (</a:t>
            </a:r>
            <a:r>
              <a:rPr lang="pt-BR" sz="2000" dirty="0" err="1"/>
              <a:t>on</a:t>
            </a:r>
            <a:r>
              <a:rPr lang="pt-BR" sz="2000" dirty="0"/>
              <a:t> = 0) o cursor.</a:t>
            </a:r>
          </a:p>
          <a:p>
            <a:pPr marL="0" lvl="1" indent="0">
              <a:buNone/>
            </a:pPr>
            <a:endParaRPr lang="pt-BR" sz="2400" dirty="0"/>
          </a:p>
          <a:p>
            <a:pPr marL="0" indent="-300038"/>
            <a:endParaRPr lang="pt-BR" dirty="0"/>
          </a:p>
          <a:p>
            <a:pPr marL="257175" lvl="1" indent="-257175">
              <a:buFont typeface="Arial" pitchFamily="34" charset="0"/>
              <a:buChar char="•"/>
            </a:pPr>
            <a:endParaRPr lang="pt-BR" dirty="0"/>
          </a:p>
          <a:p>
            <a:pPr marL="0" lvl="1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115077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Display LCD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42862" indent="-342900"/>
            <a:r>
              <a:rPr lang="pt-BR" dirty="0"/>
              <a:t>A função </a:t>
            </a:r>
            <a:r>
              <a:rPr lang="pt-BR" dirty="0" err="1"/>
              <a:t>lcd_putc</a:t>
            </a:r>
            <a:r>
              <a:rPr lang="pt-BR" dirty="0"/>
              <a:t>(c) pode receber caracteres de escape.</a:t>
            </a:r>
          </a:p>
          <a:p>
            <a:pPr marL="0" indent="0">
              <a:buNone/>
            </a:pPr>
            <a:endParaRPr lang="pt-BR" dirty="0"/>
          </a:p>
          <a:p>
            <a:pPr marL="0" lvl="1" indent="0">
              <a:buNone/>
            </a:pPr>
            <a:r>
              <a:rPr lang="pt-BR" dirty="0"/>
              <a:t>\a: Retorna o cursor para o início.</a:t>
            </a:r>
          </a:p>
          <a:p>
            <a:pPr marL="0" lvl="1" indent="0">
              <a:buNone/>
            </a:pPr>
            <a:r>
              <a:rPr lang="pt-BR" dirty="0"/>
              <a:t>\f: Limpar o display e retorna o cursor para o início.</a:t>
            </a:r>
          </a:p>
          <a:p>
            <a:pPr marL="0" lvl="1" indent="0">
              <a:buNone/>
            </a:pPr>
            <a:r>
              <a:rPr lang="pt-BR" dirty="0"/>
              <a:t>\n: Vai para o início da segunda linha.</a:t>
            </a:r>
          </a:p>
          <a:p>
            <a:pPr marL="0" lvl="1" indent="0">
              <a:buNone/>
            </a:pPr>
            <a:r>
              <a:rPr lang="pt-BR" dirty="0"/>
              <a:t>\b: Move para trás uma posição.</a:t>
            </a:r>
            <a:endParaRPr lang="pt-BR" sz="2000" dirty="0"/>
          </a:p>
          <a:p>
            <a:pPr marL="0" lvl="1" indent="0">
              <a:buNone/>
            </a:pPr>
            <a:endParaRPr lang="pt-BR" sz="2400" dirty="0"/>
          </a:p>
          <a:p>
            <a:pPr marL="0" indent="-300038"/>
            <a:endParaRPr lang="pt-BR" dirty="0"/>
          </a:p>
          <a:p>
            <a:pPr marL="257175" lvl="1" indent="-257175">
              <a:buFont typeface="Arial" pitchFamily="34" charset="0"/>
              <a:buChar char="•"/>
            </a:pPr>
            <a:endParaRPr lang="pt-BR" dirty="0"/>
          </a:p>
          <a:p>
            <a:pPr marL="0" lvl="1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49316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Exercício! :D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257175" lvl="1" indent="-257175">
              <a:buFont typeface="Arial" pitchFamily="34" charset="0"/>
              <a:buChar char="•"/>
            </a:pPr>
            <a:r>
              <a:rPr lang="pt-BR" dirty="0"/>
              <a:t>Faça um projeto no </a:t>
            </a:r>
            <a:r>
              <a:rPr lang="pt-BR" dirty="0" err="1"/>
              <a:t>Proteus</a:t>
            </a:r>
            <a:r>
              <a:rPr lang="pt-BR" dirty="0"/>
              <a:t> com que utiliza um LCD 16x2 e um PIC18F4550 e seu respectivo programa em C para apresentar as mensagens abaixo, sem as aspas, a cada 3 segundos sequencialmente.</a:t>
            </a:r>
          </a:p>
          <a:p>
            <a:pPr marL="0" lvl="1" indent="0">
              <a:buNone/>
            </a:pPr>
            <a:endParaRPr lang="pt-BR" dirty="0"/>
          </a:p>
          <a:p>
            <a:pPr marL="0" lvl="1" indent="0">
              <a:buNone/>
            </a:pPr>
            <a:r>
              <a:rPr lang="pt-BR" dirty="0"/>
              <a:t>“Bem vindo ao</a:t>
            </a:r>
          </a:p>
          <a:p>
            <a:pPr marL="0" lvl="1" indent="0">
              <a:buNone/>
            </a:pPr>
            <a:r>
              <a:rPr lang="pt-BR" dirty="0"/>
              <a:t>curso de PIC18F”</a:t>
            </a:r>
          </a:p>
          <a:p>
            <a:pPr marL="0" lvl="1" indent="0">
              <a:buNone/>
            </a:pPr>
            <a:endParaRPr lang="pt-BR" dirty="0"/>
          </a:p>
          <a:p>
            <a:pPr marL="0" lvl="1" indent="0">
              <a:buNone/>
            </a:pPr>
            <a:r>
              <a:rPr lang="pt-BR" dirty="0"/>
              <a:t>“O display LCD</a:t>
            </a:r>
          </a:p>
          <a:p>
            <a:pPr marL="0" lvl="1" indent="0">
              <a:buNone/>
            </a:pPr>
            <a:r>
              <a:rPr lang="pt-BR" dirty="0"/>
              <a:t>exibe 16 char por linha”</a:t>
            </a:r>
          </a:p>
          <a:p>
            <a:pPr marL="300037" lvl="2" indent="0">
              <a:buNone/>
            </a:pPr>
            <a:endParaRPr lang="pt-BR" dirty="0"/>
          </a:p>
          <a:p>
            <a:pPr marL="642937" lvl="2" indent="-342900"/>
            <a:endParaRPr lang="pt-BR" dirty="0"/>
          </a:p>
          <a:p>
            <a:pPr marL="0" indent="-300038"/>
            <a:endParaRPr lang="pt-BR" dirty="0"/>
          </a:p>
          <a:p>
            <a:pPr marL="257175" lvl="1" indent="-257175">
              <a:buFont typeface="Arial" pitchFamily="34" charset="0"/>
              <a:buChar char="•"/>
            </a:pPr>
            <a:endParaRPr lang="pt-BR" dirty="0"/>
          </a:p>
          <a:p>
            <a:pPr marL="0" lvl="1" indent="0">
              <a:buNone/>
            </a:pPr>
            <a:endParaRPr lang="pt-BR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462739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i="1" dirty="0" err="1"/>
              <a:t>Debounce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pt-BR" dirty="0"/>
              <a:t>int1 </a:t>
            </a:r>
            <a:r>
              <a:rPr lang="pt-BR" dirty="0" err="1"/>
              <a:t>botao</a:t>
            </a:r>
            <a:r>
              <a:rPr lang="pt-BR" dirty="0"/>
              <a:t> = input(PIN_B0);</a:t>
            </a:r>
          </a:p>
          <a:p>
            <a:pPr marL="0" indent="0">
              <a:buNone/>
            </a:pP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botao</a:t>
            </a:r>
            <a:r>
              <a:rPr lang="pt-BR" dirty="0"/>
              <a:t> == 1) {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delay_ms</a:t>
            </a:r>
            <a:r>
              <a:rPr lang="pt-BR" dirty="0"/>
              <a:t>(10);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botao</a:t>
            </a:r>
            <a:r>
              <a:rPr lang="pt-BR" dirty="0"/>
              <a:t> = input(PIN_B0);</a:t>
            </a:r>
          </a:p>
          <a:p>
            <a:pPr marL="0" indent="0">
              <a:buNone/>
            </a:pPr>
            <a:r>
              <a:rPr lang="pt-BR" dirty="0"/>
              <a:t>	</a:t>
            </a:r>
            <a:r>
              <a:rPr lang="pt-BR" dirty="0" err="1"/>
              <a:t>If</a:t>
            </a:r>
            <a:r>
              <a:rPr lang="pt-BR" dirty="0"/>
              <a:t> (</a:t>
            </a:r>
            <a:r>
              <a:rPr lang="pt-BR" dirty="0" err="1"/>
              <a:t>botao</a:t>
            </a:r>
            <a:r>
              <a:rPr lang="pt-BR" dirty="0"/>
              <a:t> == 1) {</a:t>
            </a:r>
          </a:p>
          <a:p>
            <a:pPr marL="0" indent="0">
              <a:buNone/>
            </a:pPr>
            <a:r>
              <a:rPr lang="pt-BR" dirty="0"/>
              <a:t>		// ações desejadas</a:t>
            </a:r>
          </a:p>
          <a:p>
            <a:pPr marL="0" indent="0">
              <a:buNone/>
            </a:pPr>
            <a:r>
              <a:rPr lang="pt-BR" dirty="0"/>
              <a:t>	}</a:t>
            </a:r>
          </a:p>
          <a:p>
            <a:pPr marL="0" indent="0">
              <a:buNone/>
            </a:pPr>
            <a:r>
              <a:rPr lang="pt-BR" dirty="0"/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06834969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Conversão Analógico Digital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259632" y="1600201"/>
            <a:ext cx="7427168" cy="4493095"/>
          </a:xfrm>
        </p:spPr>
        <p:txBody>
          <a:bodyPr>
            <a:normAutofit fontScale="92500" lnSpcReduction="20000"/>
          </a:bodyPr>
          <a:lstStyle/>
          <a:p>
            <a:r>
              <a:rPr lang="pt-BR" dirty="0"/>
              <a:t>O cálculo da conversão é feito pela proporção do valor lido em relação ao valor máximo do conversor A/D.</a:t>
            </a:r>
          </a:p>
          <a:p>
            <a:r>
              <a:rPr lang="pt-BR" dirty="0"/>
              <a:t>O módulo A/D do PIC18F4550 tem resolução de até 10 bits.</a:t>
            </a:r>
          </a:p>
          <a:p>
            <a:r>
              <a:rPr lang="pt-BR" dirty="0"/>
              <a:t>Dessa forma quando fizermos a leitura de um pino A/D teremos valor digital entre 0 e 1023, para o caso de 10 bits, e não o valor da tensão de entrada.</a:t>
            </a:r>
          </a:p>
          <a:p>
            <a:r>
              <a:rPr lang="pt-BR" dirty="0"/>
              <a:t>Para obter a leitura do valor analógico temos que fazer um cálculo de proporção.</a:t>
            </a:r>
          </a:p>
          <a:p>
            <a:pPr lvl="1"/>
            <a:r>
              <a:rPr lang="pt-BR" dirty="0"/>
              <a:t>Vamos supor que estamos utilizando o módulo A/D configurado para 10 bits.</a:t>
            </a:r>
          </a:p>
          <a:p>
            <a:pPr lvl="1"/>
            <a:r>
              <a:rPr lang="pt-BR" dirty="0"/>
              <a:t>Dada uma tensão de entrada </a:t>
            </a:r>
            <a:r>
              <a:rPr lang="pt-BR" i="1" dirty="0" err="1"/>
              <a:t>Vin</a:t>
            </a:r>
            <a:r>
              <a:rPr lang="pt-BR" dirty="0"/>
              <a:t> de um valor entre 0 e </a:t>
            </a:r>
            <a:r>
              <a:rPr lang="pt-BR" i="1" dirty="0" err="1"/>
              <a:t>Vref</a:t>
            </a:r>
            <a:r>
              <a:rPr lang="pt-BR" dirty="0"/>
              <a:t>, onde </a:t>
            </a:r>
            <a:r>
              <a:rPr lang="pt-BR" dirty="0" err="1"/>
              <a:t>Vref</a:t>
            </a:r>
            <a:r>
              <a:rPr lang="pt-BR" dirty="0"/>
              <a:t> é a tensão de referência do conversor A/D, podemos calcular a tensão de entrada pela proporção</a:t>
            </a:r>
          </a:p>
          <a:p>
            <a:pPr marL="0" indent="0">
              <a:buNone/>
            </a:pPr>
            <a:br>
              <a:rPr lang="pt-BR" dirty="0"/>
            </a:br>
            <a:r>
              <a:rPr lang="pt-BR" dirty="0" err="1"/>
              <a:t>Vin</a:t>
            </a:r>
            <a:r>
              <a:rPr lang="pt-BR" dirty="0"/>
              <a:t> = leitura / 1023 * </a:t>
            </a:r>
            <a:r>
              <a:rPr lang="pt-BR" dirty="0" err="1"/>
              <a:t>Vref</a:t>
            </a:r>
            <a:endParaRPr lang="pt-BR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181391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Aplicações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dirty="0"/>
              <a:t>Processos Industriais;</a:t>
            </a:r>
          </a:p>
          <a:p>
            <a:r>
              <a:rPr lang="pt-BR" dirty="0"/>
              <a:t>Automóveis;</a:t>
            </a:r>
          </a:p>
          <a:p>
            <a:r>
              <a:rPr lang="pt-BR" dirty="0"/>
              <a:t>Dispositivos eletrônicos (</a:t>
            </a:r>
            <a:r>
              <a:rPr lang="pt-BR" i="1" dirty="0"/>
              <a:t>smartphones</a:t>
            </a:r>
            <a:r>
              <a:rPr lang="pt-BR" dirty="0"/>
              <a:t>, brinquedos, eletrodomésticos etc.);</a:t>
            </a:r>
          </a:p>
          <a:p>
            <a:r>
              <a:rPr lang="pt-BR" dirty="0"/>
              <a:t>Aplicações médicas;</a:t>
            </a:r>
          </a:p>
          <a:p>
            <a:r>
              <a:rPr lang="pt-BR" dirty="0"/>
              <a:t>Redes de Sensores Sem Fio (RSSF);</a:t>
            </a:r>
          </a:p>
          <a:p>
            <a:r>
              <a:rPr lang="pt-BR" dirty="0"/>
              <a:t>Robótica etc.</a:t>
            </a:r>
          </a:p>
          <a:p>
            <a:pPr lvl="1"/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174898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87624" y="1556792"/>
            <a:ext cx="7499176" cy="4536504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/>
              <a:t>Funções</a:t>
            </a:r>
            <a:r>
              <a:rPr lang="en-US" dirty="0"/>
              <a:t> do CCS:   </a:t>
            </a:r>
          </a:p>
          <a:p>
            <a:pPr lvl="1"/>
            <a:r>
              <a:rPr lang="en-US" dirty="0" err="1"/>
              <a:t>setup_adc</a:t>
            </a:r>
            <a:r>
              <a:rPr lang="en-US" dirty="0"/>
              <a:t>(mode)  </a:t>
            </a:r>
          </a:p>
          <a:p>
            <a:pPr lvl="2"/>
            <a:r>
              <a:rPr lang="en-US" dirty="0" err="1"/>
              <a:t>Determina</a:t>
            </a:r>
            <a:r>
              <a:rPr lang="en-US" dirty="0"/>
              <a:t> se o </a:t>
            </a:r>
            <a:r>
              <a:rPr lang="en-US" dirty="0" err="1"/>
              <a:t>módulo</a:t>
            </a:r>
            <a:r>
              <a:rPr lang="en-US" dirty="0"/>
              <a:t> </a:t>
            </a:r>
            <a:r>
              <a:rPr lang="en-US" dirty="0" err="1"/>
              <a:t>ficará</a:t>
            </a:r>
            <a:r>
              <a:rPr lang="en-US" dirty="0"/>
              <a:t> </a:t>
            </a:r>
            <a:r>
              <a:rPr lang="en-US" dirty="0" err="1"/>
              <a:t>desligado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ligado</a:t>
            </a:r>
            <a:r>
              <a:rPr lang="en-US" dirty="0"/>
              <a:t> com o clock de </a:t>
            </a:r>
            <a:r>
              <a:rPr lang="en-US" dirty="0" err="1"/>
              <a:t>conversão</a:t>
            </a:r>
            <a:r>
              <a:rPr lang="en-US" dirty="0"/>
              <a:t> </a:t>
            </a:r>
            <a:r>
              <a:rPr lang="en-US" dirty="0" err="1"/>
              <a:t>espeficado</a:t>
            </a:r>
            <a:r>
              <a:rPr lang="en-US" dirty="0"/>
              <a:t>. </a:t>
            </a:r>
          </a:p>
          <a:p>
            <a:pPr lvl="1"/>
            <a:r>
              <a:rPr lang="en-US" dirty="0" err="1"/>
              <a:t>setup_adc_ports</a:t>
            </a:r>
            <a:r>
              <a:rPr lang="en-US" dirty="0"/>
              <a:t>(value)  </a:t>
            </a:r>
          </a:p>
          <a:p>
            <a:pPr lvl="2"/>
            <a:r>
              <a:rPr lang="en-US" dirty="0" err="1"/>
              <a:t>Determina</a:t>
            </a:r>
            <a:r>
              <a:rPr lang="en-US" dirty="0"/>
              <a:t> que </a:t>
            </a:r>
            <a:r>
              <a:rPr lang="en-US" dirty="0" err="1"/>
              <a:t>pinos</a:t>
            </a:r>
            <a:r>
              <a:rPr lang="en-US" dirty="0"/>
              <a:t> dos 13 </a:t>
            </a:r>
            <a:r>
              <a:rPr lang="en-US" dirty="0" err="1"/>
              <a:t>disponíveis</a:t>
            </a:r>
            <a:r>
              <a:rPr lang="en-US" dirty="0"/>
              <a:t> </a:t>
            </a:r>
            <a:r>
              <a:rPr lang="en-US" dirty="0" err="1"/>
              <a:t>serão</a:t>
            </a:r>
            <a:r>
              <a:rPr lang="en-US" dirty="0"/>
              <a:t> </a:t>
            </a:r>
            <a:r>
              <a:rPr lang="en-US" dirty="0" err="1"/>
              <a:t>utilizados</a:t>
            </a:r>
            <a:r>
              <a:rPr lang="en-US" dirty="0"/>
              <a:t> para </a:t>
            </a:r>
            <a:r>
              <a:rPr lang="en-US" dirty="0" err="1"/>
              <a:t>leitura</a:t>
            </a:r>
            <a:r>
              <a:rPr lang="en-US" dirty="0"/>
              <a:t> </a:t>
            </a:r>
            <a:r>
              <a:rPr lang="en-US" dirty="0" err="1"/>
              <a:t>analógica</a:t>
            </a:r>
            <a:r>
              <a:rPr lang="en-US" dirty="0"/>
              <a:t>.</a:t>
            </a:r>
          </a:p>
          <a:p>
            <a:pPr lvl="1"/>
            <a:r>
              <a:rPr lang="en-US" dirty="0" err="1"/>
              <a:t>set_adc_channel</a:t>
            </a:r>
            <a:r>
              <a:rPr lang="en-US" dirty="0"/>
              <a:t>(channel)  </a:t>
            </a:r>
          </a:p>
          <a:p>
            <a:pPr lvl="2"/>
            <a:r>
              <a:rPr lang="en-US" dirty="0" err="1"/>
              <a:t>Especifica</a:t>
            </a:r>
            <a:r>
              <a:rPr lang="en-US" dirty="0"/>
              <a:t> o canal </a:t>
            </a:r>
            <a:r>
              <a:rPr lang="en-US" dirty="0" err="1"/>
              <a:t>ativo</a:t>
            </a:r>
            <a:r>
              <a:rPr lang="en-US" dirty="0"/>
              <a:t> que.</a:t>
            </a:r>
          </a:p>
          <a:p>
            <a:pPr lvl="1"/>
            <a:r>
              <a:rPr lang="en-US" dirty="0" err="1"/>
              <a:t>read_adc</a:t>
            </a:r>
            <a:r>
              <a:rPr lang="en-US" dirty="0"/>
              <a:t>(mode)  </a:t>
            </a:r>
          </a:p>
          <a:p>
            <a:pPr lvl="2"/>
            <a:r>
              <a:rPr lang="en-US" dirty="0" err="1"/>
              <a:t>Inicializa</a:t>
            </a:r>
            <a:r>
              <a:rPr lang="en-US" dirty="0"/>
              <a:t> a </a:t>
            </a:r>
            <a:r>
              <a:rPr lang="en-US" dirty="0" err="1"/>
              <a:t>conversão</a:t>
            </a:r>
            <a:r>
              <a:rPr lang="en-US" dirty="0"/>
              <a:t> e </a:t>
            </a:r>
            <a:r>
              <a:rPr lang="en-US" dirty="0" err="1"/>
              <a:t>faz</a:t>
            </a:r>
            <a:r>
              <a:rPr lang="en-US" dirty="0"/>
              <a:t> a </a:t>
            </a:r>
            <a:r>
              <a:rPr lang="en-US" dirty="0" err="1"/>
              <a:t>leitura</a:t>
            </a:r>
            <a:r>
              <a:rPr lang="en-US" dirty="0"/>
              <a:t> no canal </a:t>
            </a:r>
            <a:r>
              <a:rPr lang="en-US" dirty="0" err="1"/>
              <a:t>ativo</a:t>
            </a:r>
            <a:r>
              <a:rPr lang="en-US" dirty="0"/>
              <a:t>.</a:t>
            </a:r>
            <a:endParaRPr lang="pt-BR" dirty="0"/>
          </a:p>
          <a:p>
            <a:r>
              <a:rPr lang="pt-BR" dirty="0"/>
              <a:t>Diretiva de </a:t>
            </a:r>
            <a:r>
              <a:rPr lang="pt-BR" dirty="0" err="1"/>
              <a:t>preprocessamento</a:t>
            </a:r>
            <a:r>
              <a:rPr lang="pt-BR" dirty="0"/>
              <a:t>:</a:t>
            </a:r>
          </a:p>
          <a:p>
            <a:pPr lvl="1"/>
            <a:r>
              <a:rPr lang="pt-BR" dirty="0"/>
              <a:t>#</a:t>
            </a:r>
            <a:r>
              <a:rPr lang="pt-BR" dirty="0" err="1"/>
              <a:t>device</a:t>
            </a:r>
            <a:r>
              <a:rPr lang="pt-BR" dirty="0"/>
              <a:t> </a:t>
            </a:r>
            <a:r>
              <a:rPr lang="pt-BR" dirty="0" err="1"/>
              <a:t>adc</a:t>
            </a:r>
            <a:r>
              <a:rPr lang="pt-BR" dirty="0"/>
              <a:t>=xx</a:t>
            </a:r>
          </a:p>
          <a:p>
            <a:pPr lvl="2"/>
            <a:r>
              <a:rPr lang="pt-BR" dirty="0"/>
              <a:t>essa diretiva precisa vir IMEDIATAMENTE abaixo do include do arquivo do processador</a:t>
            </a:r>
          </a:p>
          <a:p>
            <a:pPr lvl="2"/>
            <a:r>
              <a:rPr lang="pt-BR" dirty="0"/>
              <a:t>Configura o tamanho do retorno da função de leitura </a:t>
            </a:r>
            <a:r>
              <a:rPr lang="pt-BR" dirty="0" err="1"/>
              <a:t>read_adc</a:t>
            </a:r>
            <a:r>
              <a:rPr lang="pt-BR" dirty="0"/>
              <a:t>. Você pode ler 8 ou 10 bits.</a:t>
            </a:r>
          </a:p>
        </p:txBody>
      </p:sp>
      <p:sp>
        <p:nvSpPr>
          <p:cNvPr id="6" name="Título 1"/>
          <p:cNvSpPr>
            <a:spLocks noGrp="1"/>
          </p:cNvSpPr>
          <p:nvPr>
            <p:ph type="title"/>
          </p:nvPr>
        </p:nvSpPr>
        <p:spPr>
          <a:xfrm>
            <a:off x="179512" y="565844"/>
            <a:ext cx="7886700" cy="846932"/>
          </a:xfrm>
        </p:spPr>
        <p:txBody>
          <a:bodyPr/>
          <a:lstStyle/>
          <a:p>
            <a:r>
              <a:rPr lang="pt-BR" dirty="0"/>
              <a:t>Conversor AD</a:t>
            </a:r>
          </a:p>
        </p:txBody>
      </p:sp>
    </p:spTree>
    <p:extLst>
      <p:ext uri="{BB962C8B-B14F-4D97-AF65-F5344CB8AC3E}">
        <p14:creationId xmlns:p14="http://schemas.microsoft.com/office/powerpoint/2010/main" val="116393912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7544" y="531456"/>
            <a:ext cx="8229600" cy="792088"/>
          </a:xfrm>
        </p:spPr>
        <p:txBody>
          <a:bodyPr/>
          <a:lstStyle/>
          <a:p>
            <a:r>
              <a:rPr lang="pt-BR" dirty="0"/>
              <a:t>Conversor AD – Exemplo de Configuração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197968" y="1611576"/>
            <a:ext cx="7499176" cy="476975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&lt;18F4550.h&gt;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#device ADC = 10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#fuses NOWDT, INTRC, MCLR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#use delay(clock=4MHz)</a:t>
            </a:r>
          </a:p>
          <a:p>
            <a:pPr marL="0" indent="0">
              <a:buNone/>
            </a:pP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void main () {  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setup_adc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  ADC_CLOCK_INTERNAL  );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setup_adc_ports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 AN0 ); //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Apenas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o canal 0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será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usado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set_adc_channel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(0); //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while (true) {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   //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seu</a:t>
            </a: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6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código</a:t>
            </a:r>
            <a:endParaRPr lang="en-US" sz="1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   }   </a:t>
            </a:r>
          </a:p>
          <a:p>
            <a:pPr marL="0" indent="0">
              <a:buNone/>
            </a:pPr>
            <a:r>
              <a:rPr lang="en-US" sz="16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157936291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EEPROM (</a:t>
            </a:r>
            <a:r>
              <a:rPr lang="en-US" i="1" dirty="0"/>
              <a:t>Electrically Erasable Programmable Read Only Memory)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#include &lt;18F4550.h&gt;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#use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delay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crystal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= 4MHz)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#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fuses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XT, NOWDT, MCLR</a:t>
            </a:r>
          </a:p>
          <a:p>
            <a:pPr marL="0" indent="0">
              <a:buNone/>
            </a:pPr>
            <a:endParaRPr lang="pt-BR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#define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numeroDeSerie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0b11001100</a:t>
            </a:r>
          </a:p>
          <a:p>
            <a:pPr marL="0" indent="0">
              <a:buNone/>
            </a:pPr>
            <a:endParaRPr lang="pt-BR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x;</a:t>
            </a:r>
          </a:p>
          <a:p>
            <a:pPr marL="0" indent="0">
              <a:buNone/>
            </a:pP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int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endereco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= 0; // primeira posição no banco de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memóeria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EEPROM</a:t>
            </a:r>
          </a:p>
          <a:p>
            <a:pPr marL="0" indent="0">
              <a:buNone/>
            </a:pPr>
            <a:endParaRPr lang="pt-BR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void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main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() {   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  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while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true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) {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write_eeprom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endereco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,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numeroDeSerie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	x = 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read_eeprom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 (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endereco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);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	</a:t>
            </a:r>
            <a:r>
              <a:rPr lang="pt-BR" sz="1400" dirty="0" err="1">
                <a:latin typeface="Courier New" pitchFamily="49" charset="0"/>
                <a:cs typeface="Courier New" pitchFamily="49" charset="0"/>
              </a:rPr>
              <a:t>output_b</a:t>
            </a:r>
            <a:r>
              <a:rPr lang="pt-BR" sz="1400" dirty="0">
                <a:latin typeface="Courier New" pitchFamily="49" charset="0"/>
                <a:cs typeface="Courier New" pitchFamily="49" charset="0"/>
              </a:rPr>
              <a:t>(x);      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   }</a:t>
            </a:r>
          </a:p>
          <a:p>
            <a:pPr marL="0" indent="0">
              <a:buNone/>
            </a:pPr>
            <a:r>
              <a:rPr lang="pt-BR" sz="1400" dirty="0">
                <a:latin typeface="Courier New" pitchFamily="49" charset="0"/>
                <a:cs typeface="Courier New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2678238364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PWM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Observe o exemplo da lâmpada abaixo. Se a lógica um (1) indica o lâmpada-ligada e a lógica zero (0) indica lâmpada-desligada. O consumo da lâmpada será diretamente proporcional a duração do pulso. Essa proporção é chamada normalmente de </a:t>
            </a:r>
            <a:r>
              <a:rPr lang="pt-BR" i="1" dirty="0" err="1"/>
              <a:t>Duty</a:t>
            </a:r>
            <a:r>
              <a:rPr lang="pt-BR" i="1" dirty="0"/>
              <a:t> </a:t>
            </a:r>
            <a:r>
              <a:rPr lang="pt-BR" i="1" dirty="0" err="1"/>
              <a:t>Cycle</a:t>
            </a:r>
            <a:r>
              <a:rPr lang="pt-BR" dirty="0"/>
              <a:t>.</a:t>
            </a:r>
          </a:p>
        </p:txBody>
      </p:sp>
      <p:pic>
        <p:nvPicPr>
          <p:cNvPr id="7" name="Picture 4" descr="pic-microcontrollers-programming-in-c-chapter-03-image-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10635"/>
            <a:ext cx="4684391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3" y="3681726"/>
            <a:ext cx="3917399" cy="2234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9013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Exemplo no CCS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836712"/>
            <a:ext cx="7787208" cy="547260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#include &lt;18F4550.h&gt;</a:t>
            </a:r>
          </a:p>
          <a:p>
            <a:pPr marL="0" indent="0">
              <a:buNone/>
            </a:pPr>
            <a:endParaRPr lang="pt-B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#FUSES NOWDT, XT, MCLR                  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#use 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crystal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=4MHz)</a:t>
            </a:r>
          </a:p>
          <a:p>
            <a:pPr marL="0" indent="0">
              <a:buNone/>
            </a:pPr>
            <a:endParaRPr lang="pt-B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int16 valor = 0;</a:t>
            </a:r>
          </a:p>
          <a:p>
            <a:pPr marL="0" indent="0">
              <a:buNone/>
            </a:pPr>
            <a:endParaRPr lang="pt-B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void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main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() {   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output_low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(PIN_C1); </a:t>
            </a:r>
          </a:p>
          <a:p>
            <a:pPr marL="0" indent="0">
              <a:buNone/>
            </a:pPr>
            <a:endParaRPr lang="pt-B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setup_ccp1(CCP_PWM); 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setup_timer_2(T2_DIV_BY_1, 255, 1);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set_pwm1_duty(valor);</a:t>
            </a:r>
          </a:p>
          <a:p>
            <a:pPr marL="0" indent="0">
              <a:buNone/>
            </a:pPr>
            <a:endParaRPr lang="pt-BR" sz="19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while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(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true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) {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set_pwm1_duty(valor);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valor += 5;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if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(valor &gt; 255) {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valor = 0;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}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    </a:t>
            </a:r>
            <a:r>
              <a:rPr lang="pt-BR" sz="19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delay_ms</a:t>
            </a: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(100);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   } </a:t>
            </a:r>
          </a:p>
          <a:p>
            <a:pPr marL="0" indent="0">
              <a:buNone/>
            </a:pPr>
            <a:r>
              <a:rPr lang="pt-BR" sz="1900" dirty="0">
                <a:latin typeface="Courier New" panose="02070309020205020404" pitchFamily="49" charset="0"/>
                <a:cs typeface="Courier New" panose="020703090202050204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352162009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23528" y="2780928"/>
            <a:ext cx="8424936" cy="938635"/>
          </a:xfrm>
        </p:spPr>
        <p:txBody>
          <a:bodyPr/>
          <a:lstStyle/>
          <a:p>
            <a:pPr algn="ctr"/>
            <a:r>
              <a:rPr lang="pt-BR" sz="4000" dirty="0"/>
              <a:t>Workshop de </a:t>
            </a:r>
            <a:r>
              <a:rPr lang="pt-BR" sz="4000" dirty="0" err="1"/>
              <a:t>Microcontroladores</a:t>
            </a:r>
            <a:r>
              <a:rPr lang="pt-BR" sz="4000" dirty="0"/>
              <a:t> PIC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656184"/>
          </a:xfrm>
        </p:spPr>
        <p:txBody>
          <a:bodyPr>
            <a:normAutofit/>
          </a:bodyPr>
          <a:lstStyle/>
          <a:p>
            <a:r>
              <a:rPr lang="pt-BR" dirty="0"/>
              <a:t>Prof. </a:t>
            </a:r>
            <a:r>
              <a:rPr lang="pt-BR" dirty="0" err="1"/>
              <a:t>MSc</a:t>
            </a:r>
            <a:r>
              <a:rPr lang="pt-BR" dirty="0"/>
              <a:t>. Ricardo Teixeira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272" y="1772816"/>
            <a:ext cx="9144000" cy="88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3766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Aplicações</a:t>
            </a:r>
          </a:p>
        </p:txBody>
      </p:sp>
      <p:pic>
        <p:nvPicPr>
          <p:cNvPr id="2050" name="Picture 2" descr="http://technology-guerilla.de/wp-content/uploads/2008/10/_bums_bathroom_utilities_management_system_pic32_microcontroller_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700808"/>
            <a:ext cx="6010639" cy="45079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81900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Modelos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sz="4000" dirty="0"/>
              <a:t>Diversos fabricantes:</a:t>
            </a:r>
          </a:p>
          <a:p>
            <a:pPr lvl="1"/>
            <a:r>
              <a:rPr lang="pt-BR" sz="3600" dirty="0"/>
              <a:t>Microchip (PIC e </a:t>
            </a:r>
            <a:r>
              <a:rPr lang="pt-BR" sz="3600" dirty="0" err="1"/>
              <a:t>dsPIC</a:t>
            </a:r>
            <a:r>
              <a:rPr lang="pt-BR" sz="3600" dirty="0"/>
              <a:t>);</a:t>
            </a:r>
          </a:p>
          <a:p>
            <a:pPr lvl="1"/>
            <a:r>
              <a:rPr lang="pt-BR" sz="3600" dirty="0"/>
              <a:t>ATMEL (8051, AVR);</a:t>
            </a:r>
          </a:p>
          <a:p>
            <a:pPr lvl="1"/>
            <a:r>
              <a:rPr lang="pt-BR" sz="3600" dirty="0"/>
              <a:t>ARM (série </a:t>
            </a:r>
            <a:r>
              <a:rPr lang="pt-BR" sz="3600" dirty="0" err="1"/>
              <a:t>Cortex</a:t>
            </a:r>
            <a:r>
              <a:rPr lang="pt-BR" sz="3600" dirty="0"/>
              <a:t>);</a:t>
            </a:r>
          </a:p>
          <a:p>
            <a:pPr lvl="1"/>
            <a:r>
              <a:rPr lang="pt-BR" sz="3600" dirty="0"/>
              <a:t>Texas </a:t>
            </a:r>
            <a:r>
              <a:rPr lang="pt-BR" sz="3600" dirty="0" err="1"/>
              <a:t>Instruments</a:t>
            </a:r>
            <a:r>
              <a:rPr lang="pt-BR" sz="3600" dirty="0"/>
              <a:t> (série MSP)</a:t>
            </a:r>
          </a:p>
          <a:p>
            <a:endParaRPr lang="pt-BR" dirty="0"/>
          </a:p>
          <a:p>
            <a:pPr marL="457200" lvl="1" indent="0">
              <a:buNone/>
            </a:pPr>
            <a:endParaRPr lang="pt-BR" dirty="0"/>
          </a:p>
          <a:p>
            <a:pPr lvl="1"/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576569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Dúvida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sz="4000" dirty="0"/>
              <a:t>E onde fica o Arduino nessa história?</a:t>
            </a:r>
          </a:p>
          <a:p>
            <a:pPr lvl="1"/>
            <a:r>
              <a:rPr lang="pt-BR" sz="3200" dirty="0"/>
              <a:t>Trata-se de uma plataforma de desenvolvimento </a:t>
            </a:r>
            <a:r>
              <a:rPr lang="pt-BR" sz="3200" i="1" dirty="0"/>
              <a:t>opensource</a:t>
            </a:r>
            <a:r>
              <a:rPr lang="pt-BR" sz="3200" dirty="0"/>
              <a:t>.</a:t>
            </a:r>
          </a:p>
          <a:p>
            <a:pPr lvl="1"/>
            <a:r>
              <a:rPr lang="pt-BR" sz="3200" dirty="0"/>
              <a:t>Utiliza microcontroladores ATMEL (ex.: Arduino Uno utiliza ATMEGA328).</a:t>
            </a:r>
          </a:p>
          <a:p>
            <a:endParaRPr lang="pt-BR" dirty="0"/>
          </a:p>
          <a:p>
            <a:pPr marL="457200" lvl="1" indent="0">
              <a:buNone/>
            </a:pPr>
            <a:endParaRPr lang="pt-BR" dirty="0"/>
          </a:p>
          <a:p>
            <a:pPr lvl="1"/>
            <a:endParaRPr lang="pt-BR" dirty="0"/>
          </a:p>
          <a:p>
            <a:pPr marL="0" indent="0">
              <a:buNone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99488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/>
              <a:t>Microcontroladores PIC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2820486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99592" y="274638"/>
            <a:ext cx="7787208" cy="1143000"/>
          </a:xfrm>
        </p:spPr>
        <p:txBody>
          <a:bodyPr/>
          <a:lstStyle/>
          <a:p>
            <a:r>
              <a:rPr lang="pt-BR" dirty="0"/>
              <a:t>Microcontroladores PIC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>
            <a:normAutofit/>
          </a:bodyPr>
          <a:lstStyle/>
          <a:p>
            <a:r>
              <a:rPr lang="pt-BR" sz="4000" dirty="0"/>
              <a:t>Desenvolvidos pela Microchip</a:t>
            </a:r>
          </a:p>
          <a:p>
            <a:r>
              <a:rPr lang="pt-BR" sz="4000" i="1" dirty="0"/>
              <a:t>Chips</a:t>
            </a:r>
            <a:r>
              <a:rPr lang="pt-BR" sz="4000" dirty="0"/>
              <a:t> com características semelhantes mesmo em famílias diferentes (ex. PIC16F877A e PIC18F4550).</a:t>
            </a:r>
          </a:p>
        </p:txBody>
      </p:sp>
    </p:spTree>
    <p:extLst>
      <p:ext uri="{BB962C8B-B14F-4D97-AF65-F5344CB8AC3E}">
        <p14:creationId xmlns:p14="http://schemas.microsoft.com/office/powerpoint/2010/main" val="3619132373"/>
      </p:ext>
    </p:extLst>
  </p:cSld>
  <p:clrMapOvr>
    <a:masterClrMapping/>
  </p:clrMapOvr>
</p:sld>
</file>

<file path=ppt/theme/theme1.xml><?xml version="1.0" encoding="utf-8"?>
<a:theme xmlns:a="http://schemas.openxmlformats.org/drawingml/2006/main" name="SENAI_Microcontroladores_Modelo">
  <a:themeElements>
    <a:clrScheme name="Personalizada 1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595959"/>
      </a:accent6>
      <a:hlink>
        <a:srgbClr val="5F5F5F"/>
      </a:hlink>
      <a:folHlink>
        <a:srgbClr val="919191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SENAI_Microcontroladores_Modelo</Template>
  <TotalTime>250</TotalTime>
  <Words>2415</Words>
  <Application>Microsoft Office PowerPoint</Application>
  <PresentationFormat>Apresentação na tela (4:3)</PresentationFormat>
  <Paragraphs>387</Paragraphs>
  <Slides>45</Slides>
  <Notes>32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50" baseType="lpstr">
      <vt:lpstr>Arial</vt:lpstr>
      <vt:lpstr>Calibri</vt:lpstr>
      <vt:lpstr>Courier New</vt:lpstr>
      <vt:lpstr>Wingdings</vt:lpstr>
      <vt:lpstr>SENAI_Microcontroladores_Modelo</vt:lpstr>
      <vt:lpstr>Mini Curso de Microcontroladores PIC</vt:lpstr>
      <vt:lpstr>Introdução</vt:lpstr>
      <vt:lpstr>Introdução</vt:lpstr>
      <vt:lpstr>Aplicações</vt:lpstr>
      <vt:lpstr>Aplicações</vt:lpstr>
      <vt:lpstr>Modelos</vt:lpstr>
      <vt:lpstr>Dúvida</vt:lpstr>
      <vt:lpstr>Microcontroladores PIC</vt:lpstr>
      <vt:lpstr>Microcontroladores PIC</vt:lpstr>
      <vt:lpstr>Alguns Chips</vt:lpstr>
      <vt:lpstr>PIC 18F4550</vt:lpstr>
      <vt:lpstr>PIC18F4550</vt:lpstr>
      <vt:lpstr>PIC18F4550</vt:lpstr>
      <vt:lpstr>Ferramentas de Desenvolvimento</vt:lpstr>
      <vt:lpstr>Material de Estudo</vt:lpstr>
      <vt:lpstr>Material de Estudo</vt:lpstr>
      <vt:lpstr>Um pouco do Proteus</vt:lpstr>
      <vt:lpstr>Um pouco do Proteus</vt:lpstr>
      <vt:lpstr>Programação em C</vt:lpstr>
      <vt:lpstr>Programação em C</vt:lpstr>
      <vt:lpstr>Programação em C</vt:lpstr>
      <vt:lpstr>Estrutura básica</vt:lpstr>
      <vt:lpstr>Os bits de configuração</vt:lpstr>
      <vt:lpstr>Primeiro Programa em C</vt:lpstr>
      <vt:lpstr>ATENÇÃO</vt:lpstr>
      <vt:lpstr>Exemplo 01</vt:lpstr>
      <vt:lpstr>Continuando com os Exemplos</vt:lpstr>
      <vt:lpstr>Temporização - Configurações do oscilador</vt:lpstr>
      <vt:lpstr>Configurações do oscilador</vt:lpstr>
      <vt:lpstr>Configurando TIMER0 no CCS</vt:lpstr>
      <vt:lpstr>Display LCD</vt:lpstr>
      <vt:lpstr>Display LCD</vt:lpstr>
      <vt:lpstr>Display LCD</vt:lpstr>
      <vt:lpstr>Display LCD</vt:lpstr>
      <vt:lpstr>Display LCD</vt:lpstr>
      <vt:lpstr>Display LCD</vt:lpstr>
      <vt:lpstr>Exercício! :D</vt:lpstr>
      <vt:lpstr>Debounce</vt:lpstr>
      <vt:lpstr>Conversão Analógico Digital</vt:lpstr>
      <vt:lpstr>Conversor AD</vt:lpstr>
      <vt:lpstr>Conversor AD – Exemplo de Configuração</vt:lpstr>
      <vt:lpstr>EEPROM (Electrically Erasable Programmable Read Only Memory)</vt:lpstr>
      <vt:lpstr>PWM</vt:lpstr>
      <vt:lpstr>Exemplo no CCS</vt:lpstr>
      <vt:lpstr>Workshop de Microcontroladores PIC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Workshop de Microcontroladores PIC</dc:title>
  <dc:creator>Ricardo Teixeira</dc:creator>
  <cp:lastModifiedBy>Ricardo Teixeira</cp:lastModifiedBy>
  <cp:revision>15</cp:revision>
  <dcterms:created xsi:type="dcterms:W3CDTF">2016-06-14T01:22:54Z</dcterms:created>
  <dcterms:modified xsi:type="dcterms:W3CDTF">2017-09-15T00:35:53Z</dcterms:modified>
</cp:coreProperties>
</file>