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90" r:id="rId3"/>
    <p:sldId id="265" r:id="rId4"/>
    <p:sldId id="266" r:id="rId5"/>
    <p:sldId id="267" r:id="rId6"/>
    <p:sldId id="275" r:id="rId7"/>
    <p:sldId id="276" r:id="rId8"/>
    <p:sldId id="277" r:id="rId9"/>
    <p:sldId id="279" r:id="rId10"/>
    <p:sldId id="280" r:id="rId11"/>
    <p:sldId id="281" r:id="rId12"/>
    <p:sldId id="270" r:id="rId13"/>
    <p:sldId id="271" r:id="rId14"/>
    <p:sldId id="291" r:id="rId15"/>
    <p:sldId id="292" r:id="rId16"/>
    <p:sldId id="293" r:id="rId17"/>
    <p:sldId id="294" r:id="rId18"/>
    <p:sldId id="295" r:id="rId19"/>
    <p:sldId id="296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73" r:id="rId29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86" autoAdjust="0"/>
  </p:normalViewPr>
  <p:slideViewPr>
    <p:cSldViewPr>
      <p:cViewPr>
        <p:scale>
          <a:sx n="125" d="100"/>
          <a:sy n="125" d="100"/>
        </p:scale>
        <p:origin x="-1212" y="-2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06436-78F0-4C42-AB1D-9F371AC96DDD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B4959-BB9A-44DA-8BF9-9665028611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573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Implementação via HW e</a:t>
            </a:r>
            <a:r>
              <a:rPr lang="pt-BR" baseline="0" dirty="0" smtClean="0"/>
              <a:t> SW.</a:t>
            </a:r>
          </a:p>
          <a:p>
            <a:r>
              <a:rPr lang="pt-BR" baseline="0" dirty="0" smtClean="0"/>
              <a:t>Entrega o que foi desenvolvido.</a:t>
            </a:r>
          </a:p>
          <a:p>
            <a:r>
              <a:rPr lang="pt-BR" baseline="0" dirty="0" smtClean="0"/>
              <a:t>Não muda com o tempo.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7887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7887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788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7887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7887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7887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7887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7887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3531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788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78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788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Na</a:t>
            </a:r>
            <a:r>
              <a:rPr lang="pt-BR" baseline="0" dirty="0" smtClean="0"/>
              <a:t> prática </a:t>
            </a:r>
            <a:r>
              <a:rPr lang="pt-BR" baseline="0" dirty="0" err="1" smtClean="0"/>
              <a:t>ripple</a:t>
            </a:r>
            <a:r>
              <a:rPr lang="pt-BR" baseline="0" dirty="0" smtClean="0"/>
              <a:t>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788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Filtro</a:t>
            </a:r>
            <a:r>
              <a:rPr lang="pt-BR" baseline="0" dirty="0" smtClean="0"/>
              <a:t> passa baixa ideal.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788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Filtro</a:t>
            </a:r>
            <a:r>
              <a:rPr lang="pt-BR" baseline="0" dirty="0" smtClean="0"/>
              <a:t> passa baixa ideal.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788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Filtro</a:t>
            </a:r>
            <a:r>
              <a:rPr lang="pt-BR" baseline="0" dirty="0" smtClean="0"/>
              <a:t> passa baixa ideal.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788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Filtro</a:t>
            </a:r>
            <a:r>
              <a:rPr lang="pt-BR" baseline="0" dirty="0" smtClean="0"/>
              <a:t> passa baixa ideal.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788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788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47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203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945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68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39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921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753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729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023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636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5C4E0-263D-4453-ACD3-BD6B206F9EE0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49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3568" y="771550"/>
            <a:ext cx="7772400" cy="1102519"/>
          </a:xfrm>
        </p:spPr>
        <p:txBody>
          <a:bodyPr/>
          <a:lstStyle/>
          <a:p>
            <a:r>
              <a:rPr lang="pt-BR" dirty="0" err="1" smtClean="0"/>
              <a:t>dsPIC</a:t>
            </a:r>
            <a:r>
              <a:rPr lang="pt-BR" dirty="0" smtClean="0"/>
              <a:t> – Aula 7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403648" y="2499742"/>
            <a:ext cx="6400800" cy="1314450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Prof. Ricardo Teixeira</a:t>
            </a:r>
          </a:p>
          <a:p>
            <a:r>
              <a:rPr lang="pt-BR" dirty="0" smtClean="0"/>
              <a:t>Especialização em Sistemas Embarcados</a:t>
            </a:r>
          </a:p>
          <a:p>
            <a:r>
              <a:rPr lang="pt-BR" dirty="0" smtClean="0"/>
              <a:t>POLI – UPE</a:t>
            </a:r>
          </a:p>
        </p:txBody>
      </p:sp>
    </p:spTree>
    <p:extLst>
      <p:ext uri="{BB962C8B-B14F-4D97-AF65-F5344CB8AC3E}">
        <p14:creationId xmlns:p14="http://schemas.microsoft.com/office/powerpoint/2010/main" val="211347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Filtro Passa Baixa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sz="2000" dirty="0" smtClean="0"/>
              <a:t>Na prática ondulações podem ser toleradas tanto na banda de passagem quanto na banda de transição.		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2219830"/>
            <a:ext cx="5472608" cy="2889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813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2219830"/>
            <a:ext cx="5472608" cy="2889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Filtro Passa Baixa</a:t>
            </a:r>
            <a:endParaRPr lang="pt-BR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3785581" y="1193459"/>
                <a:ext cx="5379165" cy="14987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δ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pt-BR" i="1">
                          <a:latin typeface="Cambria Math"/>
                        </a:rPr>
                        <m:t> :</m:t>
                      </m:r>
                      <m:r>
                        <a:rPr lang="pt-BR" i="1">
                          <a:latin typeface="Cambria Math"/>
                        </a:rPr>
                        <m:t>𝑂𝑛𝑑𝑢𝑙𝑎</m:t>
                      </m:r>
                      <m:r>
                        <a:rPr lang="pt-BR" i="1">
                          <a:latin typeface="Cambria Math"/>
                        </a:rPr>
                        <m:t>çã</m:t>
                      </m:r>
                      <m:r>
                        <a:rPr lang="pt-BR" i="1">
                          <a:latin typeface="Cambria Math"/>
                        </a:rPr>
                        <m:t>𝑜</m:t>
                      </m:r>
                      <m:r>
                        <a:rPr lang="pt-BR" i="1">
                          <a:latin typeface="Cambria Math"/>
                        </a:rPr>
                        <m:t> </m:t>
                      </m:r>
                      <m:r>
                        <a:rPr lang="pt-BR" i="1">
                          <a:latin typeface="Cambria Math"/>
                        </a:rPr>
                        <m:t>𝑑𝑎</m:t>
                      </m:r>
                      <m:r>
                        <a:rPr lang="pt-BR" i="1">
                          <a:latin typeface="Cambria Math"/>
                        </a:rPr>
                        <m:t> </m:t>
                      </m:r>
                      <m:r>
                        <a:rPr lang="pt-BR" i="1">
                          <a:latin typeface="Cambria Math"/>
                        </a:rPr>
                        <m:t>𝑏𝑎𝑛𝑑𝑎</m:t>
                      </m:r>
                      <m:r>
                        <a:rPr lang="pt-BR" i="1">
                          <a:latin typeface="Cambria Math"/>
                        </a:rPr>
                        <m:t> </m:t>
                      </m:r>
                      <m:r>
                        <a:rPr lang="pt-BR" i="1">
                          <a:latin typeface="Cambria Math"/>
                        </a:rPr>
                        <m:t>𝑑𝑒</m:t>
                      </m:r>
                      <m:r>
                        <a:rPr lang="pt-BR" i="1">
                          <a:latin typeface="Cambria Math"/>
                        </a:rPr>
                        <m:t> </m:t>
                      </m:r>
                      <m:r>
                        <a:rPr lang="pt-BR" i="1">
                          <a:latin typeface="Cambria Math"/>
                        </a:rPr>
                        <m:t>𝑝𝑎𝑠𝑠𝑎𝑔𝑒𝑚</m:t>
                      </m:r>
                      <m:r>
                        <a:rPr lang="pt-BR" b="0" i="1" smtClean="0">
                          <a:latin typeface="Cambria Math"/>
                        </a:rPr>
                        <m:t>.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δ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pt-BR" i="1">
                          <a:latin typeface="Cambria Math"/>
                        </a:rPr>
                        <m:t> :</m:t>
                      </m:r>
                      <m:r>
                        <a:rPr lang="pt-BR" i="1">
                          <a:latin typeface="Cambria Math"/>
                        </a:rPr>
                        <m:t>𝑂𝑛𝑑𝑢𝑙𝑎</m:t>
                      </m:r>
                      <m:r>
                        <a:rPr lang="pt-BR" i="1">
                          <a:latin typeface="Cambria Math"/>
                        </a:rPr>
                        <m:t>çã</m:t>
                      </m:r>
                      <m:r>
                        <a:rPr lang="pt-BR" i="1">
                          <a:latin typeface="Cambria Math"/>
                        </a:rPr>
                        <m:t>𝑜</m:t>
                      </m:r>
                      <m:r>
                        <a:rPr lang="pt-BR" i="1">
                          <a:latin typeface="Cambria Math"/>
                        </a:rPr>
                        <m:t> </m:t>
                      </m:r>
                      <m:r>
                        <a:rPr lang="pt-BR" i="1">
                          <a:latin typeface="Cambria Math"/>
                        </a:rPr>
                        <m:t>𝑑𝑎</m:t>
                      </m:r>
                      <m:r>
                        <a:rPr lang="pt-BR" i="1">
                          <a:latin typeface="Cambria Math"/>
                        </a:rPr>
                        <m:t> </m:t>
                      </m:r>
                      <m:r>
                        <a:rPr lang="pt-BR" i="1">
                          <a:latin typeface="Cambria Math"/>
                        </a:rPr>
                        <m:t>𝑏𝑎𝑛𝑑𝑎</m:t>
                      </m:r>
                      <m:r>
                        <a:rPr lang="pt-BR" i="1">
                          <a:latin typeface="Cambria Math"/>
                        </a:rPr>
                        <m:t> </m:t>
                      </m:r>
                      <m:r>
                        <a:rPr lang="pt-BR" i="1" smtClean="0">
                          <a:latin typeface="Cambria Math"/>
                        </a:rPr>
                        <m:t>𝑑𝑒</m:t>
                      </m:r>
                      <m:r>
                        <a:rPr lang="pt-BR" i="1" smtClean="0">
                          <a:latin typeface="Cambria Math"/>
                        </a:rPr>
                        <m:t> </m:t>
                      </m:r>
                      <m:r>
                        <a:rPr lang="pt-BR" b="0" i="1" smtClean="0">
                          <a:latin typeface="Cambria Math"/>
                        </a:rPr>
                        <m:t>𝑟𝑒𝑗𝑒𝑖</m:t>
                      </m:r>
                      <m:r>
                        <a:rPr lang="pt-BR" b="0" i="1" smtClean="0">
                          <a:latin typeface="Cambria Math"/>
                        </a:rPr>
                        <m:t>çã</m:t>
                      </m:r>
                      <m:r>
                        <a:rPr lang="pt-BR" b="0" i="1" smtClean="0">
                          <a:latin typeface="Cambria Math"/>
                        </a:rPr>
                        <m:t>𝑜</m:t>
                      </m:r>
                      <m:r>
                        <a:rPr lang="pt-BR" b="0" i="1" smtClean="0">
                          <a:latin typeface="Cambria Math"/>
                        </a:rPr>
                        <m:t>.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ω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pt-BR" i="1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pt-BR" i="1">
                          <a:latin typeface="Cambria Math"/>
                        </a:rPr>
                        <m:t>:</m:t>
                      </m:r>
                      <m:r>
                        <a:rPr lang="pt-BR" b="0" i="1" smtClean="0">
                          <a:latin typeface="Cambria Math"/>
                        </a:rPr>
                        <m:t>𝐵𝑜𝑟𝑑𝑎</m:t>
                      </m:r>
                      <m:r>
                        <a:rPr lang="pt-BR" b="0" i="1" smtClean="0">
                          <a:latin typeface="Cambria Math"/>
                        </a:rPr>
                        <m:t> </m:t>
                      </m:r>
                      <m:r>
                        <a:rPr lang="pt-BR" b="0" i="1" smtClean="0">
                          <a:latin typeface="Cambria Math"/>
                        </a:rPr>
                        <m:t>𝑑𝑎</m:t>
                      </m:r>
                      <m:r>
                        <a:rPr lang="pt-BR" b="0" i="1" smtClean="0">
                          <a:latin typeface="Cambria Math"/>
                        </a:rPr>
                        <m:t> </m:t>
                      </m:r>
                      <m:r>
                        <a:rPr lang="pt-BR" b="0" i="1" smtClean="0">
                          <a:latin typeface="Cambria Math"/>
                        </a:rPr>
                        <m:t>𝑓𝑟𝑒𝑞𝑢</m:t>
                      </m:r>
                      <m:r>
                        <a:rPr lang="pt-BR" b="0" i="1" smtClean="0">
                          <a:latin typeface="Cambria Math"/>
                        </a:rPr>
                        <m:t>ê</m:t>
                      </m:r>
                      <m:r>
                        <a:rPr lang="pt-BR" b="0" i="1" smtClean="0">
                          <a:latin typeface="Cambria Math"/>
                        </a:rPr>
                        <m:t>𝑛𝑐𝑖𝑎</m:t>
                      </m:r>
                      <m:r>
                        <a:rPr lang="pt-BR" b="0" i="1" smtClean="0">
                          <a:latin typeface="Cambria Math"/>
                        </a:rPr>
                        <m:t> </m:t>
                      </m:r>
                      <m:r>
                        <a:rPr lang="pt-BR" b="0" i="1" smtClean="0">
                          <a:latin typeface="Cambria Math"/>
                        </a:rPr>
                        <m:t>𝑑𝑎</m:t>
                      </m:r>
                      <m:r>
                        <a:rPr lang="pt-BR" b="0" i="1" smtClean="0">
                          <a:latin typeface="Cambria Math"/>
                        </a:rPr>
                        <m:t> </m:t>
                      </m:r>
                      <m:r>
                        <a:rPr lang="pt-BR" b="0" i="1" smtClean="0">
                          <a:latin typeface="Cambria Math"/>
                        </a:rPr>
                        <m:t>𝑏𝑎𝑛𝑑𝑎</m:t>
                      </m:r>
                      <m:r>
                        <a:rPr lang="pt-BR" b="0" i="1" smtClean="0">
                          <a:latin typeface="Cambria Math"/>
                        </a:rPr>
                        <m:t> </m:t>
                      </m:r>
                      <m:r>
                        <a:rPr lang="pt-BR" b="0" i="1" smtClean="0">
                          <a:latin typeface="Cambria Math"/>
                        </a:rPr>
                        <m:t>𝑑𝑒</m:t>
                      </m:r>
                      <m:r>
                        <a:rPr lang="pt-BR" b="0" i="1" smtClean="0">
                          <a:latin typeface="Cambria Math"/>
                        </a:rPr>
                        <m:t> </m:t>
                      </m:r>
                      <m:r>
                        <a:rPr lang="pt-BR" b="0" i="1" smtClean="0">
                          <a:latin typeface="Cambria Math"/>
                        </a:rPr>
                        <m:t>𝑝𝑎𝑠𝑠𝑎𝑔𝑒𝑚</m:t>
                      </m:r>
                      <m:r>
                        <a:rPr lang="pt-BR" i="1">
                          <a:latin typeface="Cambria Math"/>
                        </a:rPr>
                        <m:t> </m:t>
                      </m:r>
                      <m:r>
                        <a:rPr lang="pt-BR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pt-BR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ω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pt-BR" i="1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pt-BR" i="1">
                          <a:latin typeface="Cambria Math"/>
                        </a:rPr>
                        <m:t>:</m:t>
                      </m:r>
                      <m:r>
                        <a:rPr lang="pt-BR" i="1">
                          <a:latin typeface="Cambria Math"/>
                        </a:rPr>
                        <m:t>𝐵𝑜𝑟𝑑𝑎</m:t>
                      </m:r>
                      <m:r>
                        <a:rPr lang="pt-BR" i="1">
                          <a:latin typeface="Cambria Math"/>
                        </a:rPr>
                        <m:t> </m:t>
                      </m:r>
                      <m:r>
                        <a:rPr lang="pt-BR" i="1">
                          <a:latin typeface="Cambria Math"/>
                        </a:rPr>
                        <m:t>𝑑𝑎</m:t>
                      </m:r>
                      <m:r>
                        <a:rPr lang="pt-BR" i="1">
                          <a:latin typeface="Cambria Math"/>
                        </a:rPr>
                        <m:t> </m:t>
                      </m:r>
                      <m:r>
                        <a:rPr lang="pt-BR" i="1">
                          <a:latin typeface="Cambria Math"/>
                        </a:rPr>
                        <m:t>𝑓𝑟𝑒𝑞𝑢</m:t>
                      </m:r>
                      <m:r>
                        <a:rPr lang="pt-BR" i="1">
                          <a:latin typeface="Cambria Math"/>
                        </a:rPr>
                        <m:t>ê</m:t>
                      </m:r>
                      <m:r>
                        <a:rPr lang="pt-BR" i="1">
                          <a:latin typeface="Cambria Math"/>
                        </a:rPr>
                        <m:t>𝑛𝑐𝑖𝑎</m:t>
                      </m:r>
                      <m:r>
                        <a:rPr lang="pt-BR" i="1">
                          <a:latin typeface="Cambria Math"/>
                        </a:rPr>
                        <m:t> </m:t>
                      </m:r>
                      <m:r>
                        <a:rPr lang="pt-BR" i="1">
                          <a:latin typeface="Cambria Math"/>
                        </a:rPr>
                        <m:t>𝑑𝑎</m:t>
                      </m:r>
                      <m:r>
                        <a:rPr lang="pt-BR" i="1">
                          <a:latin typeface="Cambria Math"/>
                        </a:rPr>
                        <m:t> </m:t>
                      </m:r>
                      <m:r>
                        <a:rPr lang="pt-BR" i="1">
                          <a:latin typeface="Cambria Math"/>
                        </a:rPr>
                        <m:t>𝑏𝑎𝑛𝑑𝑎</m:t>
                      </m:r>
                      <m:r>
                        <a:rPr lang="pt-BR" i="1">
                          <a:latin typeface="Cambria Math"/>
                        </a:rPr>
                        <m:t> </m:t>
                      </m:r>
                      <m:r>
                        <a:rPr lang="pt-BR" i="1">
                          <a:latin typeface="Cambria Math"/>
                        </a:rPr>
                        <m:t>𝑑𝑒</m:t>
                      </m:r>
                      <m:r>
                        <a:rPr lang="pt-BR" i="1">
                          <a:latin typeface="Cambria Math"/>
                        </a:rPr>
                        <m:t> </m:t>
                      </m:r>
                      <m:r>
                        <a:rPr lang="pt-BR" b="0" i="1" smtClean="0">
                          <a:latin typeface="Cambria Math"/>
                        </a:rPr>
                        <m:t>𝑟𝑒𝑗𝑒𝑖</m:t>
                      </m:r>
                      <m:r>
                        <a:rPr lang="pt-BR" b="0" i="1" smtClean="0">
                          <a:latin typeface="Cambria Math"/>
                        </a:rPr>
                        <m:t>çã</m:t>
                      </m:r>
                      <m:r>
                        <a:rPr lang="pt-BR" b="0" i="1" smtClean="0">
                          <a:latin typeface="Cambria Math"/>
                        </a:rPr>
                        <m:t>𝑜</m:t>
                      </m:r>
                      <m:r>
                        <a:rPr lang="pt-BR" i="1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pt-BR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ω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𝑐</m:t>
                          </m:r>
                          <m:r>
                            <a:rPr lang="pt-BR" i="1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pt-BR" i="1">
                          <a:latin typeface="Cambria Math"/>
                        </a:rPr>
                        <m:t>:</m:t>
                      </m:r>
                      <m:r>
                        <a:rPr lang="pt-BR" b="0" i="1" smtClean="0">
                          <a:latin typeface="Cambria Math"/>
                        </a:rPr>
                        <m:t>𝐹𝑟𝑒𝑞𝑢</m:t>
                      </m:r>
                      <m:r>
                        <a:rPr lang="pt-BR" b="0" i="1" smtClean="0">
                          <a:latin typeface="Cambria Math"/>
                        </a:rPr>
                        <m:t>ê</m:t>
                      </m:r>
                      <m:r>
                        <a:rPr lang="pt-BR" b="0" i="1" smtClean="0">
                          <a:latin typeface="Cambria Math"/>
                        </a:rPr>
                        <m:t>𝑛𝑐𝑖𝑎</m:t>
                      </m:r>
                      <m:r>
                        <a:rPr lang="pt-BR" b="0" i="1" smtClean="0">
                          <a:latin typeface="Cambria Math"/>
                        </a:rPr>
                        <m:t> </m:t>
                      </m:r>
                      <m:r>
                        <a:rPr lang="pt-BR" b="0" i="1" smtClean="0">
                          <a:latin typeface="Cambria Math"/>
                        </a:rPr>
                        <m:t>𝑑𝑒</m:t>
                      </m:r>
                      <m:r>
                        <a:rPr lang="pt-BR" b="0" i="1" smtClean="0">
                          <a:latin typeface="Cambria Math"/>
                        </a:rPr>
                        <m:t> </m:t>
                      </m:r>
                      <m:r>
                        <a:rPr lang="pt-BR" b="0" i="1" smtClean="0">
                          <a:latin typeface="Cambria Math"/>
                        </a:rPr>
                        <m:t>𝑐𝑜𝑟𝑡𝑒</m:t>
                      </m:r>
                      <m:r>
                        <a:rPr lang="pt-BR" i="1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pt-BR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5581" y="1193459"/>
                <a:ext cx="5379165" cy="1498744"/>
              </a:xfrm>
              <a:prstGeom prst="rect">
                <a:avLst/>
              </a:prstGeom>
              <a:blipFill rotWithShape="1">
                <a:blip r:embed="rId4"/>
                <a:stretch>
                  <a:fillRect b="-284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332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/>
              <a:t>Filtros </a:t>
            </a:r>
            <a:r>
              <a:rPr lang="pt-BR" sz="4000" dirty="0" smtClean="0"/>
              <a:t>FIR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 smtClean="0"/>
              <a:t>Mais estabilidade.</a:t>
            </a:r>
          </a:p>
          <a:p>
            <a:r>
              <a:rPr lang="pt-BR" dirty="0" smtClean="0"/>
              <a:t>Maior Complexidade.</a:t>
            </a:r>
          </a:p>
          <a:p>
            <a:r>
              <a:rPr lang="pt-BR" dirty="0" smtClean="0"/>
              <a:t>Necessita de maior poder computacional.</a:t>
            </a:r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55739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/>
              <a:t>Filtros </a:t>
            </a:r>
            <a:r>
              <a:rPr lang="pt-BR" sz="4000" dirty="0" smtClean="0"/>
              <a:t>IIR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 smtClean="0"/>
              <a:t>Necessitam de menos parâmetros.</a:t>
            </a:r>
          </a:p>
          <a:p>
            <a:r>
              <a:rPr lang="pt-BR" dirty="0" smtClean="0"/>
              <a:t>Podem se tornar instáveis.</a:t>
            </a:r>
          </a:p>
          <a:p>
            <a:r>
              <a:rPr lang="pt-BR" dirty="0" smtClean="0"/>
              <a:t>Requer menor poder computacional.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47022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err="1" smtClean="0"/>
              <a:t>mikroC</a:t>
            </a:r>
            <a:r>
              <a:rPr lang="pt-BR" sz="4000" dirty="0" smtClean="0"/>
              <a:t> </a:t>
            </a:r>
            <a:r>
              <a:rPr lang="pt-BR" sz="4000" dirty="0" err="1" smtClean="0"/>
              <a:t>Filter</a:t>
            </a:r>
            <a:r>
              <a:rPr lang="pt-BR" sz="4000" dirty="0" smtClean="0"/>
              <a:t> Designer Tool</a:t>
            </a:r>
            <a:endParaRPr lang="pt-BR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18875"/>
            <a:ext cx="4127549" cy="388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115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err="1" smtClean="0"/>
              <a:t>mikroC</a:t>
            </a:r>
            <a:r>
              <a:rPr lang="pt-BR" sz="4000" dirty="0" smtClean="0"/>
              <a:t> </a:t>
            </a:r>
            <a:r>
              <a:rPr lang="pt-BR" sz="4000" dirty="0" err="1" smtClean="0"/>
              <a:t>Filter</a:t>
            </a:r>
            <a:r>
              <a:rPr lang="pt-BR" sz="4000" dirty="0" smtClean="0"/>
              <a:t> Designer Tool</a:t>
            </a:r>
            <a:endParaRPr lang="pt-BR" sz="4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028509"/>
            <a:ext cx="5832648" cy="4117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214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err="1" smtClean="0"/>
              <a:t>mikroC</a:t>
            </a:r>
            <a:r>
              <a:rPr lang="pt-BR" sz="4000" dirty="0" smtClean="0"/>
              <a:t> </a:t>
            </a:r>
            <a:r>
              <a:rPr lang="pt-BR" sz="4000" dirty="0" err="1" smtClean="0"/>
              <a:t>Filter</a:t>
            </a:r>
            <a:r>
              <a:rPr lang="pt-BR" sz="4000" dirty="0" smtClean="0"/>
              <a:t> Designer Tool</a:t>
            </a:r>
            <a:endParaRPr lang="pt-BR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050801"/>
            <a:ext cx="5797486" cy="4092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721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err="1" smtClean="0"/>
              <a:t>mikroC</a:t>
            </a:r>
            <a:r>
              <a:rPr lang="pt-BR" sz="4000" dirty="0" smtClean="0"/>
              <a:t> </a:t>
            </a:r>
            <a:r>
              <a:rPr lang="pt-BR" sz="4000" dirty="0" err="1" smtClean="0"/>
              <a:t>Filter</a:t>
            </a:r>
            <a:r>
              <a:rPr lang="pt-BR" sz="4000" dirty="0" smtClean="0"/>
              <a:t> Designer Tool</a:t>
            </a:r>
            <a:endParaRPr lang="pt-BR" sz="4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025979"/>
            <a:ext cx="5832648" cy="4117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48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err="1" smtClean="0"/>
              <a:t>mikroC</a:t>
            </a:r>
            <a:r>
              <a:rPr lang="pt-BR" sz="4000" dirty="0" smtClean="0"/>
              <a:t> </a:t>
            </a:r>
            <a:r>
              <a:rPr lang="pt-BR" sz="4000" dirty="0" err="1" smtClean="0"/>
              <a:t>Filter</a:t>
            </a:r>
            <a:r>
              <a:rPr lang="pt-BR" sz="4000" dirty="0" smtClean="0"/>
              <a:t> Designer Tool</a:t>
            </a:r>
            <a:endParaRPr lang="pt-BR" sz="4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987573"/>
            <a:ext cx="5904656" cy="4168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59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err="1" smtClean="0"/>
              <a:t>mikroC</a:t>
            </a:r>
            <a:r>
              <a:rPr lang="pt-BR" sz="4000" dirty="0" smtClean="0"/>
              <a:t> </a:t>
            </a:r>
            <a:r>
              <a:rPr lang="pt-BR" sz="4000" dirty="0" err="1" smtClean="0"/>
              <a:t>Filter</a:t>
            </a:r>
            <a:r>
              <a:rPr lang="pt-BR" sz="4000" dirty="0" smtClean="0"/>
              <a:t> Designer Tool</a:t>
            </a:r>
            <a:endParaRPr lang="pt-BR" sz="4000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0"/>
            <a:ext cx="7787208" cy="3891879"/>
          </a:xfrm>
        </p:spPr>
        <p:txBody>
          <a:bodyPr>
            <a:normAutofit fontScale="85000" lnSpcReduction="20000"/>
          </a:bodyPr>
          <a:lstStyle/>
          <a:p>
            <a:r>
              <a:rPr lang="pt-BR" sz="2000" dirty="0" smtClean="0">
                <a:solidFill>
                  <a:srgbClr val="FF0000"/>
                </a:solidFill>
              </a:rPr>
              <a:t>Atençã</a:t>
            </a:r>
            <a:r>
              <a:rPr lang="pt-BR" sz="2000" dirty="0">
                <a:solidFill>
                  <a:srgbClr val="FF0000"/>
                </a:solidFill>
              </a:rPr>
              <a:t>o! </a:t>
            </a:r>
            <a:r>
              <a:rPr lang="pt-BR" sz="2000" dirty="0" smtClean="0"/>
              <a:t>No código gerado existe um erro no nome do registrador de prioridade de interrupção do módulo A/D.</a:t>
            </a:r>
          </a:p>
          <a:p>
            <a:pPr marL="0" indent="0">
              <a:buNone/>
            </a:pPr>
            <a:r>
              <a:rPr lang="pt-BR" sz="2000" dirty="0" smtClean="0"/>
              <a:t>...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  // </a:t>
            </a:r>
            <a:r>
              <a:rPr lang="pt-BR" sz="2000" dirty="0" err="1"/>
              <a:t>Interrupts</a:t>
            </a:r>
            <a:r>
              <a:rPr lang="pt-BR" sz="2000" dirty="0"/>
              <a:t> setup</a:t>
            </a:r>
          </a:p>
          <a:p>
            <a:pPr marL="0" indent="0">
              <a:buNone/>
            </a:pPr>
            <a:r>
              <a:rPr lang="pt-BR" sz="2000" dirty="0"/>
              <a:t>  IFS0    = 0;                           // </a:t>
            </a:r>
            <a:r>
              <a:rPr lang="pt-BR" sz="2000" dirty="0" err="1"/>
              <a:t>Clear</a:t>
            </a:r>
            <a:r>
              <a:rPr lang="pt-BR" sz="2000" dirty="0"/>
              <a:t> </a:t>
            </a:r>
            <a:r>
              <a:rPr lang="pt-BR" sz="2000" dirty="0" err="1"/>
              <a:t>interrupt</a:t>
            </a:r>
            <a:r>
              <a:rPr lang="pt-BR" sz="2000" dirty="0"/>
              <a:t> </a:t>
            </a:r>
            <a:r>
              <a:rPr lang="pt-BR" sz="2000" dirty="0" err="1"/>
              <a:t>flags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  IFS1    = 0;                           // </a:t>
            </a:r>
            <a:r>
              <a:rPr lang="pt-BR" sz="2000" dirty="0" err="1"/>
              <a:t>Clear</a:t>
            </a:r>
            <a:r>
              <a:rPr lang="pt-BR" sz="2000" dirty="0"/>
              <a:t> </a:t>
            </a:r>
            <a:r>
              <a:rPr lang="pt-BR" sz="2000" dirty="0" err="1"/>
              <a:t>interrupt</a:t>
            </a:r>
            <a:r>
              <a:rPr lang="pt-BR" sz="2000" dirty="0"/>
              <a:t> </a:t>
            </a:r>
            <a:r>
              <a:rPr lang="pt-BR" sz="2000" dirty="0" err="1"/>
              <a:t>flags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  IFS2    = 0;                           // </a:t>
            </a:r>
            <a:r>
              <a:rPr lang="pt-BR" sz="2000" dirty="0" err="1"/>
              <a:t>Clear</a:t>
            </a:r>
            <a:r>
              <a:rPr lang="pt-BR" sz="2000" dirty="0"/>
              <a:t> </a:t>
            </a:r>
            <a:r>
              <a:rPr lang="pt-BR" sz="2000" dirty="0" err="1"/>
              <a:t>interrupt</a:t>
            </a:r>
            <a:r>
              <a:rPr lang="pt-BR" sz="2000" dirty="0"/>
              <a:t> </a:t>
            </a:r>
            <a:r>
              <a:rPr lang="pt-BR" sz="2000" dirty="0" err="1"/>
              <a:t>flags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  </a:t>
            </a:r>
            <a:r>
              <a:rPr lang="pt-BR" sz="2000" dirty="0" err="1"/>
              <a:t>NSTDIS_bit</a:t>
            </a:r>
            <a:r>
              <a:rPr lang="pt-BR" sz="2000" dirty="0"/>
              <a:t> = 1;                        // </a:t>
            </a:r>
            <a:r>
              <a:rPr lang="pt-BR" sz="2000" dirty="0" err="1"/>
              <a:t>Nested</a:t>
            </a:r>
            <a:r>
              <a:rPr lang="pt-BR" sz="2000" dirty="0"/>
              <a:t> </a:t>
            </a:r>
            <a:r>
              <a:rPr lang="pt-BR" sz="2000" dirty="0" err="1"/>
              <a:t>interrupts</a:t>
            </a:r>
            <a:r>
              <a:rPr lang="pt-BR" sz="2000" dirty="0"/>
              <a:t> DISABLED</a:t>
            </a:r>
          </a:p>
          <a:p>
            <a:pPr marL="0" indent="0">
              <a:buNone/>
            </a:pPr>
            <a:r>
              <a:rPr lang="pt-BR" sz="2000" dirty="0"/>
              <a:t>  INTCON2    = 0;                        // </a:t>
            </a:r>
            <a:r>
              <a:rPr lang="pt-BR" sz="2000" dirty="0" err="1"/>
              <a:t>Other</a:t>
            </a:r>
            <a:r>
              <a:rPr lang="pt-BR" sz="2000" dirty="0"/>
              <a:t> </a:t>
            </a:r>
            <a:r>
              <a:rPr lang="pt-BR" sz="2000" dirty="0" err="1"/>
              <a:t>interrupt</a:t>
            </a:r>
            <a:r>
              <a:rPr lang="pt-BR" sz="2000" dirty="0"/>
              <a:t> settings</a:t>
            </a:r>
          </a:p>
          <a:p>
            <a:pPr marL="0" indent="0">
              <a:buNone/>
            </a:pPr>
            <a:r>
              <a:rPr lang="pt-BR" sz="2000" dirty="0"/>
              <a:t>  T1IE_bit   = 1;                        // Timer1 </a:t>
            </a:r>
            <a:r>
              <a:rPr lang="pt-BR" sz="2000" dirty="0" err="1"/>
              <a:t>and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  </a:t>
            </a:r>
            <a:r>
              <a:rPr lang="pt-BR" sz="2000" dirty="0" err="1"/>
              <a:t>ADIE_bit</a:t>
            </a:r>
            <a:r>
              <a:rPr lang="pt-BR" sz="2000" dirty="0"/>
              <a:t>   = 1;                        // ADC </a:t>
            </a:r>
            <a:r>
              <a:rPr lang="pt-BR" sz="2000" dirty="0" err="1"/>
              <a:t>interrupts</a:t>
            </a:r>
            <a:r>
              <a:rPr lang="pt-BR" sz="2000" dirty="0"/>
              <a:t> ENABLED</a:t>
            </a:r>
          </a:p>
          <a:p>
            <a:pPr marL="0" indent="0">
              <a:buNone/>
            </a:pPr>
            <a:r>
              <a:rPr lang="pt-BR" sz="2000" dirty="0"/>
              <a:t>  T1IP0_bit  = 1;                        // Timer1 </a:t>
            </a:r>
            <a:r>
              <a:rPr lang="pt-BR" sz="2000" dirty="0" err="1"/>
              <a:t>interrupt</a:t>
            </a:r>
            <a:r>
              <a:rPr lang="pt-BR" sz="2000" dirty="0"/>
              <a:t> </a:t>
            </a:r>
            <a:r>
              <a:rPr lang="pt-BR" sz="2000" dirty="0" err="1"/>
              <a:t>priority</a:t>
            </a:r>
            <a:r>
              <a:rPr lang="pt-BR" sz="2000" dirty="0"/>
              <a:t> </a:t>
            </a:r>
            <a:r>
              <a:rPr lang="pt-BR" sz="2000" dirty="0" err="1"/>
              <a:t>level</a:t>
            </a:r>
            <a:r>
              <a:rPr lang="pt-BR" sz="2000" dirty="0"/>
              <a:t> = 1</a:t>
            </a:r>
          </a:p>
          <a:p>
            <a:pPr marL="0" indent="0">
              <a:buNone/>
            </a:pPr>
            <a:r>
              <a:rPr lang="pt-BR" sz="2000" dirty="0"/>
              <a:t>  </a:t>
            </a:r>
            <a:r>
              <a:rPr lang="pt-BR" sz="2000" dirty="0">
                <a:solidFill>
                  <a:srgbClr val="FF0000"/>
                </a:solidFill>
              </a:rPr>
              <a:t>ADIP1_bit  = 1;                        // ADC </a:t>
            </a:r>
            <a:r>
              <a:rPr lang="pt-BR" sz="2000" dirty="0" err="1">
                <a:solidFill>
                  <a:srgbClr val="FF0000"/>
                </a:solidFill>
              </a:rPr>
              <a:t>interrupt</a:t>
            </a:r>
            <a:r>
              <a:rPr lang="pt-BR" sz="2000" dirty="0">
                <a:solidFill>
                  <a:srgbClr val="FF0000"/>
                </a:solidFill>
              </a:rPr>
              <a:t> </a:t>
            </a:r>
            <a:r>
              <a:rPr lang="pt-BR" sz="2000" dirty="0" err="1">
                <a:solidFill>
                  <a:srgbClr val="FF0000"/>
                </a:solidFill>
              </a:rPr>
              <a:t>priority</a:t>
            </a:r>
            <a:r>
              <a:rPr lang="pt-BR" sz="2000" dirty="0">
                <a:solidFill>
                  <a:srgbClr val="FF0000"/>
                </a:solidFill>
              </a:rPr>
              <a:t> </a:t>
            </a:r>
            <a:r>
              <a:rPr lang="pt-BR" sz="2000" dirty="0" err="1">
                <a:solidFill>
                  <a:srgbClr val="FF0000"/>
                </a:solidFill>
              </a:rPr>
              <a:t>level</a:t>
            </a:r>
            <a:r>
              <a:rPr lang="pt-BR" sz="2000" dirty="0">
                <a:solidFill>
                  <a:srgbClr val="FF0000"/>
                </a:solidFill>
              </a:rPr>
              <a:t> = </a:t>
            </a:r>
            <a:r>
              <a:rPr lang="pt-BR" sz="2000" dirty="0" smtClean="0">
                <a:solidFill>
                  <a:srgbClr val="FF0000"/>
                </a:solidFill>
              </a:rPr>
              <a:t>1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  </a:t>
            </a:r>
            <a:r>
              <a:rPr lang="pt-BR" sz="2000" dirty="0" smtClean="0">
                <a:solidFill>
                  <a:srgbClr val="00B050"/>
                </a:solidFill>
              </a:rPr>
              <a:t>// Trocar para ADIP_1_bit  </a:t>
            </a:r>
            <a:r>
              <a:rPr lang="pt-BR" sz="2000" dirty="0">
                <a:solidFill>
                  <a:srgbClr val="00B050"/>
                </a:solidFill>
              </a:rPr>
              <a:t>= 1;</a:t>
            </a:r>
            <a:endParaRPr lang="pt-BR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pt-BR" sz="2000" dirty="0" smtClean="0"/>
              <a:t>...</a:t>
            </a:r>
          </a:p>
          <a:p>
            <a:endParaRPr lang="pt-BR" dirty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97052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/>
              <a:t>Filtros Digitais </a:t>
            </a:r>
            <a:r>
              <a:rPr lang="pt-BR" sz="4000" dirty="0" smtClean="0"/>
              <a:t>- Vantagens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 smtClean="0"/>
              <a:t>Programáveis</a:t>
            </a:r>
          </a:p>
          <a:p>
            <a:r>
              <a:rPr lang="pt-BR" dirty="0" smtClean="0"/>
              <a:t>Confiáveis</a:t>
            </a:r>
          </a:p>
          <a:p>
            <a:r>
              <a:rPr lang="pt-BR" dirty="0" smtClean="0"/>
              <a:t>Não necessita ajustes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39069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Conversor A/D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/>
              <a:t>12 bits no dsPIC30F4013</a:t>
            </a:r>
          </a:p>
          <a:p>
            <a:r>
              <a:rPr lang="pt-BR" dirty="0" smtClean="0"/>
              <a:t>Pode utilizar tensões de referência externas (+VREF no pino RB0 e –VREF no pino RB1).</a:t>
            </a:r>
          </a:p>
          <a:p>
            <a:r>
              <a:rPr lang="pt-BR" dirty="0" smtClean="0"/>
              <a:t>Arquitetura SAR (</a:t>
            </a:r>
            <a:r>
              <a:rPr lang="pt-BR" i="1" dirty="0" err="1" smtClean="0"/>
              <a:t>Successive</a:t>
            </a:r>
            <a:r>
              <a:rPr lang="pt-BR" i="1" dirty="0" smtClean="0"/>
              <a:t> </a:t>
            </a:r>
            <a:r>
              <a:rPr lang="pt-BR" i="1" dirty="0" err="1" smtClean="0"/>
              <a:t>Approximation</a:t>
            </a:r>
            <a:r>
              <a:rPr lang="pt-BR" i="1" dirty="0" smtClean="0"/>
              <a:t> </a:t>
            </a:r>
            <a:r>
              <a:rPr lang="pt-BR" i="1" dirty="0" err="1" smtClean="0"/>
              <a:t>Register</a:t>
            </a:r>
            <a:r>
              <a:rPr lang="pt-BR" dirty="0" smtClean="0"/>
              <a:t>) que faz </a:t>
            </a:r>
            <a:r>
              <a:rPr lang="pt-BR" dirty="0"/>
              <a:t>a conversão </a:t>
            </a:r>
            <a:r>
              <a:rPr lang="pt-BR" dirty="0" smtClean="0"/>
              <a:t>A/D através </a:t>
            </a:r>
            <a:r>
              <a:rPr lang="pt-BR" dirty="0"/>
              <a:t>de uma busca </a:t>
            </a:r>
            <a:r>
              <a:rPr lang="pt-BR" dirty="0" smtClean="0"/>
              <a:t>binária por todos os níveis de quantização.</a:t>
            </a:r>
          </a:p>
          <a:p>
            <a:r>
              <a:rPr lang="pt-BR" dirty="0" smtClean="0"/>
              <a:t>Taxa de amostragem de até 200 </a:t>
            </a:r>
            <a:r>
              <a:rPr lang="pt-BR" dirty="0" err="1" smtClean="0"/>
              <a:t>ksps</a:t>
            </a:r>
            <a:r>
              <a:rPr lang="pt-BR" dirty="0" smtClean="0"/>
              <a:t> (</a:t>
            </a:r>
            <a:r>
              <a:rPr lang="pt-BR" i="1" dirty="0" err="1" smtClean="0"/>
              <a:t>kilo</a:t>
            </a:r>
            <a:r>
              <a:rPr lang="pt-BR" i="1" dirty="0" smtClean="0"/>
              <a:t> </a:t>
            </a:r>
            <a:r>
              <a:rPr lang="pt-BR" i="1" dirty="0" err="1" smtClean="0"/>
              <a:t>samples</a:t>
            </a:r>
            <a:r>
              <a:rPr lang="pt-BR" i="1" dirty="0" smtClean="0"/>
              <a:t> per </a:t>
            </a:r>
            <a:r>
              <a:rPr lang="pt-BR" i="1" dirty="0" err="1" smtClean="0"/>
              <a:t>second</a:t>
            </a:r>
            <a:r>
              <a:rPr lang="pt-BR" dirty="0" smtClean="0"/>
              <a:t>).</a:t>
            </a:r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77645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Conversor A/D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 smtClean="0"/>
              <a:t>A conversão A/D é realizada pelos passo:</a:t>
            </a:r>
          </a:p>
          <a:p>
            <a:pPr lvl="1"/>
            <a:r>
              <a:rPr lang="pt-BR" dirty="0" smtClean="0"/>
              <a:t>Configuração;</a:t>
            </a:r>
          </a:p>
          <a:p>
            <a:pPr lvl="1"/>
            <a:r>
              <a:rPr lang="pt-BR" dirty="0" smtClean="0"/>
              <a:t>Inicio da amostragem (</a:t>
            </a:r>
            <a:r>
              <a:rPr lang="pt-BR" i="1" dirty="0" err="1" smtClean="0"/>
              <a:t>samppling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Conversão;</a:t>
            </a:r>
          </a:p>
          <a:p>
            <a:pPr lvl="1"/>
            <a:r>
              <a:rPr lang="pt-BR" dirty="0" smtClean="0"/>
              <a:t>Leitura do </a:t>
            </a:r>
            <a:r>
              <a:rPr lang="pt-BR" i="1" dirty="0" smtClean="0"/>
              <a:t>buffer.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1557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Conversor A/D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Configuração</a:t>
            </a:r>
          </a:p>
          <a:p>
            <a:pPr lvl="1"/>
            <a:r>
              <a:rPr lang="pt-BR" dirty="0" smtClean="0"/>
              <a:t>Pinos analógicos e tensões de referência;</a:t>
            </a:r>
          </a:p>
          <a:p>
            <a:pPr lvl="1"/>
            <a:r>
              <a:rPr lang="pt-BR" dirty="0" smtClean="0"/>
              <a:t>Seleção dos canais de entradas;</a:t>
            </a:r>
          </a:p>
          <a:p>
            <a:pPr lvl="1"/>
            <a:r>
              <a:rPr lang="pt-BR" dirty="0" smtClean="0"/>
              <a:t>Seleção do gatilho de conversão;</a:t>
            </a:r>
          </a:p>
          <a:p>
            <a:pPr lvl="1"/>
            <a:r>
              <a:rPr lang="pt-BR" dirty="0" smtClean="0"/>
              <a:t>Configuração da interrupção;</a:t>
            </a:r>
          </a:p>
          <a:p>
            <a:pPr lvl="2"/>
            <a:r>
              <a:rPr lang="pt-BR" dirty="0" smtClean="0"/>
              <a:t>Limpar ADIF;</a:t>
            </a:r>
          </a:p>
          <a:p>
            <a:pPr lvl="2"/>
            <a:r>
              <a:rPr lang="pt-BR" dirty="0" smtClean="0"/>
              <a:t>Selecionar prioridade;</a:t>
            </a:r>
          </a:p>
          <a:p>
            <a:pPr lvl="2"/>
            <a:r>
              <a:rPr lang="pt-BR" dirty="0" err="1" smtClean="0"/>
              <a:t>Setar</a:t>
            </a:r>
            <a:r>
              <a:rPr lang="pt-BR" dirty="0" smtClean="0"/>
              <a:t> ADIE (</a:t>
            </a:r>
            <a:r>
              <a:rPr lang="pt-BR" i="1" dirty="0" err="1" smtClean="0"/>
              <a:t>interrupt</a:t>
            </a:r>
            <a:r>
              <a:rPr lang="pt-BR" i="1" dirty="0" smtClean="0"/>
              <a:t> </a:t>
            </a:r>
            <a:r>
              <a:rPr lang="pt-BR" i="1" dirty="0" err="1" smtClean="0"/>
              <a:t>enable</a:t>
            </a:r>
            <a:r>
              <a:rPr lang="pt-BR" dirty="0" smtClean="0"/>
              <a:t>).</a:t>
            </a:r>
          </a:p>
          <a:p>
            <a:pPr lvl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66571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Conversor A/D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Iniciar Amostragem</a:t>
            </a:r>
          </a:p>
          <a:p>
            <a:pPr lvl="1"/>
            <a:r>
              <a:rPr lang="pt-BR" dirty="0" smtClean="0"/>
              <a:t>SAMP </a:t>
            </a:r>
            <a:r>
              <a:rPr lang="pt-BR" dirty="0"/>
              <a:t>bit </a:t>
            </a:r>
            <a:r>
              <a:rPr lang="pt-BR" dirty="0" err="1"/>
              <a:t>setado</a:t>
            </a:r>
            <a:r>
              <a:rPr lang="pt-BR" dirty="0"/>
              <a:t> (1</a:t>
            </a:r>
            <a:r>
              <a:rPr lang="pt-BR" dirty="0" smtClean="0"/>
              <a:t>).</a:t>
            </a:r>
          </a:p>
          <a:p>
            <a:r>
              <a:rPr lang="pt-BR" dirty="0" smtClean="0"/>
              <a:t>Aguardar o tempo necessário para a conversão;</a:t>
            </a:r>
          </a:p>
          <a:p>
            <a:r>
              <a:rPr lang="pt-BR" dirty="0" smtClean="0"/>
              <a:t>Finalizar a aquisição e iniciar a conversão;</a:t>
            </a:r>
          </a:p>
          <a:p>
            <a:r>
              <a:rPr lang="pt-BR" dirty="0" smtClean="0"/>
              <a:t>Aguardar o fim da conversão</a:t>
            </a:r>
          </a:p>
          <a:p>
            <a:pPr lvl="1"/>
            <a:r>
              <a:rPr lang="pt-BR" dirty="0" smtClean="0"/>
              <a:t>Interrupção A/D ou</a:t>
            </a:r>
          </a:p>
          <a:p>
            <a:pPr lvl="1"/>
            <a:r>
              <a:rPr lang="pt-BR" dirty="0" smtClean="0"/>
              <a:t>DONE bit </a:t>
            </a:r>
            <a:r>
              <a:rPr lang="pt-BR" dirty="0" err="1" smtClean="0"/>
              <a:t>setado</a:t>
            </a:r>
            <a:r>
              <a:rPr lang="pt-BR" dirty="0" smtClean="0"/>
              <a:t> (1).</a:t>
            </a:r>
          </a:p>
          <a:p>
            <a:r>
              <a:rPr lang="pt-BR" dirty="0" smtClean="0"/>
              <a:t>Ler o </a:t>
            </a:r>
            <a:r>
              <a:rPr lang="pt-BR" i="1" dirty="0" smtClean="0"/>
              <a:t>buffer</a:t>
            </a:r>
            <a:r>
              <a:rPr lang="pt-BR" dirty="0" smtClean="0"/>
              <a:t> do canal utilizado.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66860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Conversor A/D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Amostragem (</a:t>
            </a:r>
            <a:r>
              <a:rPr lang="pt-BR" i="1" dirty="0" err="1" smtClean="0"/>
              <a:t>Samppling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Utiliza um circuito </a:t>
            </a:r>
            <a:r>
              <a:rPr lang="pt-BR" i="1" dirty="0" err="1" smtClean="0"/>
              <a:t>sample</a:t>
            </a:r>
            <a:r>
              <a:rPr lang="pt-BR" i="1" dirty="0" smtClean="0"/>
              <a:t> </a:t>
            </a:r>
            <a:r>
              <a:rPr lang="pt-BR" i="1" dirty="0" err="1" smtClean="0"/>
              <a:t>and</a:t>
            </a:r>
            <a:r>
              <a:rPr lang="pt-BR" i="1" dirty="0" smtClean="0"/>
              <a:t> </a:t>
            </a:r>
            <a:r>
              <a:rPr lang="pt-BR" i="1" dirty="0" err="1" smtClean="0"/>
              <a:t>hold</a:t>
            </a:r>
            <a:r>
              <a:rPr lang="pt-BR" i="1" dirty="0" smtClean="0"/>
              <a:t> (</a:t>
            </a:r>
            <a:r>
              <a:rPr lang="pt-BR" dirty="0" smtClean="0"/>
              <a:t>S/H</a:t>
            </a:r>
            <a:r>
              <a:rPr lang="pt-BR" i="1" dirty="0" smtClean="0"/>
              <a:t>)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Consiste em obter o valor analógico e armazenar no S/H.</a:t>
            </a:r>
          </a:p>
          <a:p>
            <a:r>
              <a:rPr lang="pt-BR" dirty="0" smtClean="0"/>
              <a:t>Conversão</a:t>
            </a:r>
          </a:p>
          <a:p>
            <a:pPr lvl="1"/>
            <a:r>
              <a:rPr lang="pt-BR" dirty="0" smtClean="0"/>
              <a:t>Ocorre após a obtenção do valor pelo S/H;</a:t>
            </a:r>
          </a:p>
          <a:p>
            <a:pPr lvl="1"/>
            <a:r>
              <a:rPr lang="pt-BR" dirty="0" smtClean="0"/>
              <a:t>Consiste em encontrar um valor digital equivalente para do valor analógico armazenado no S/H.</a:t>
            </a:r>
          </a:p>
        </p:txBody>
      </p:sp>
    </p:spTree>
    <p:extLst>
      <p:ext uri="{BB962C8B-B14F-4D97-AF65-F5344CB8AC3E}">
        <p14:creationId xmlns:p14="http://schemas.microsoft.com/office/powerpoint/2010/main" val="336930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883" y="3082"/>
            <a:ext cx="6061461" cy="514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206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Conversor A/D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ADC1_Read(x)</a:t>
            </a:r>
          </a:p>
          <a:p>
            <a:pPr lvl="1"/>
            <a:r>
              <a:rPr lang="pt-BR" dirty="0" smtClean="0"/>
              <a:t>Modo automático;</a:t>
            </a:r>
          </a:p>
          <a:p>
            <a:pPr lvl="1"/>
            <a:r>
              <a:rPr lang="pt-BR" dirty="0" smtClean="0"/>
              <a:t>Utiliza as configurações padrão;</a:t>
            </a:r>
          </a:p>
          <a:p>
            <a:pPr lvl="1"/>
            <a:r>
              <a:rPr lang="pt-BR" dirty="0" smtClean="0"/>
              <a:t>Utilizado para aplicações simples (LM35, Potenciômetro etc.);</a:t>
            </a:r>
          </a:p>
          <a:p>
            <a:pPr lvl="1"/>
            <a:r>
              <a:rPr lang="pt-BR" dirty="0" smtClean="0"/>
              <a:t>Realiza </a:t>
            </a:r>
            <a:r>
              <a:rPr lang="pt-BR" dirty="0"/>
              <a:t>a inicialização do módulo </a:t>
            </a:r>
            <a:r>
              <a:rPr lang="pt-BR" dirty="0" smtClean="0"/>
              <a:t>A/D a cada chamada.</a:t>
            </a:r>
            <a:endParaRPr lang="pt-BR" dirty="0"/>
          </a:p>
          <a:p>
            <a:pPr marL="457200" lvl="1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98675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Conversor A/D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/>
              <a:t>ADC1_Get_Sample(x) </a:t>
            </a:r>
            <a:endParaRPr lang="pt-BR" dirty="0" smtClean="0"/>
          </a:p>
          <a:p>
            <a:pPr lvl="1"/>
            <a:r>
              <a:rPr lang="pt-BR" dirty="0" smtClean="0"/>
              <a:t>Modo manual;</a:t>
            </a:r>
          </a:p>
          <a:p>
            <a:pPr lvl="1"/>
            <a:r>
              <a:rPr lang="pt-BR" dirty="0" smtClean="0"/>
              <a:t>Possibilita configurar parâmetros de aquisição;</a:t>
            </a:r>
          </a:p>
          <a:p>
            <a:pPr lvl="1"/>
            <a:r>
              <a:rPr lang="pt-BR" dirty="0" smtClean="0"/>
              <a:t>Não realiza a inicialização do módulo A/D a cada chamada.</a:t>
            </a:r>
          </a:p>
        </p:txBody>
      </p:sp>
    </p:spTree>
    <p:extLst>
      <p:ext uri="{BB962C8B-B14F-4D97-AF65-F5344CB8AC3E}">
        <p14:creationId xmlns:p14="http://schemas.microsoft.com/office/powerpoint/2010/main" val="297391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Decibéis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 fontScale="77500" lnSpcReduction="20000"/>
          </a:bodyPr>
          <a:lstStyle/>
          <a:p>
            <a:r>
              <a:rPr lang="pt-BR" sz="3100" dirty="0" smtClean="0"/>
              <a:t>Com 1 Bel temos que a </a:t>
            </a:r>
            <a:r>
              <a:rPr lang="pt-BR" sz="3100" dirty="0"/>
              <a:t>potência é alterada por </a:t>
            </a:r>
            <a:r>
              <a:rPr lang="pt-BR" sz="3100" dirty="0" smtClean="0"/>
              <a:t>um fator de dez.</a:t>
            </a:r>
          </a:p>
          <a:p>
            <a:pPr lvl="1"/>
            <a:r>
              <a:rPr lang="pt-BR" sz="2600" dirty="0" err="1" smtClean="0"/>
              <a:t>Ex</a:t>
            </a:r>
            <a:r>
              <a:rPr lang="pt-BR" sz="2600" dirty="0" smtClean="0"/>
              <a:t>: Um circuito que amplifica 3 Bels entrega na saída uma proporção de 10³ × Entrada.</a:t>
            </a:r>
          </a:p>
          <a:p>
            <a:r>
              <a:rPr lang="pt-BR" sz="3100" dirty="0" smtClean="0"/>
              <a:t>1 dB é o décimo do Bel. Assim, -20dB</a:t>
            </a:r>
            <a:r>
              <a:rPr lang="pt-BR" sz="3100" dirty="0"/>
              <a:t>, -10dB, 0dB, 10dB &amp; </a:t>
            </a:r>
            <a:r>
              <a:rPr lang="pt-BR" sz="3100" dirty="0" smtClean="0"/>
              <a:t>20dB representam as proporções 0.01, 0.1, 0, 10 e 100 da potência, respectivamente.</a:t>
            </a:r>
          </a:p>
          <a:p>
            <a:r>
              <a:rPr lang="pt-BR" sz="3100" dirty="0" smtClean="0"/>
              <a:t>A amplitude é proporcional a raiz quadrada da potência.</a:t>
            </a:r>
          </a:p>
          <a:p>
            <a:pPr lvl="1"/>
            <a:r>
              <a:rPr lang="pt-BR" sz="2600" dirty="0" err="1" smtClean="0"/>
              <a:t>Ex</a:t>
            </a:r>
            <a:r>
              <a:rPr lang="pt-BR" sz="2600" dirty="0" smtClean="0"/>
              <a:t>: um amplificador com 20dB de ganho entregaria apenas 10 vezes a amplitude da entrada.</a:t>
            </a:r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2490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/>
              <a:t>Filtros Digitais </a:t>
            </a:r>
            <a:r>
              <a:rPr lang="pt-BR" sz="4000" dirty="0" smtClean="0"/>
              <a:t>- Aplicações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 smtClean="0"/>
              <a:t>Redução </a:t>
            </a:r>
            <a:r>
              <a:rPr lang="pt-BR" dirty="0"/>
              <a:t>de </a:t>
            </a:r>
            <a:r>
              <a:rPr lang="pt-BR" dirty="0" smtClean="0"/>
              <a:t>ruído</a:t>
            </a:r>
            <a:endParaRPr lang="pt-BR" dirty="0"/>
          </a:p>
          <a:p>
            <a:pPr lvl="1"/>
            <a:r>
              <a:rPr lang="pt-BR" dirty="0" smtClean="0"/>
              <a:t>Aparelhos de imagem (aplicações médicas);</a:t>
            </a:r>
          </a:p>
          <a:p>
            <a:pPr lvl="1"/>
            <a:r>
              <a:rPr lang="pt-BR" dirty="0" smtClean="0"/>
              <a:t>Bio-sinais (coração, cérebro etc.);</a:t>
            </a:r>
          </a:p>
          <a:p>
            <a:pPr lvl="1"/>
            <a:r>
              <a:rPr lang="pt-BR" dirty="0" smtClean="0"/>
              <a:t>Armazenamento de dados em mídia analógica (fitas).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21452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/>
              <a:t>Filtros Digitais </a:t>
            </a:r>
            <a:r>
              <a:rPr lang="pt-BR" sz="4000" dirty="0" smtClean="0"/>
              <a:t>- Aplicações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 smtClean="0"/>
              <a:t>Aumento em faixa de frequência</a:t>
            </a:r>
          </a:p>
          <a:p>
            <a:pPr lvl="1"/>
            <a:r>
              <a:rPr lang="pt-BR" dirty="0" smtClean="0"/>
              <a:t>Equalizadores de áudio (aumenta os graves);</a:t>
            </a:r>
          </a:p>
          <a:p>
            <a:pPr lvl="1"/>
            <a:r>
              <a:rPr lang="pt-BR" dirty="0" smtClean="0"/>
              <a:t>Realce </a:t>
            </a:r>
            <a:r>
              <a:rPr lang="pt-BR" dirty="0"/>
              <a:t>de bordas em </a:t>
            </a:r>
            <a:r>
              <a:rPr lang="pt-BR" dirty="0" smtClean="0"/>
              <a:t>imagens.</a:t>
            </a:r>
          </a:p>
          <a:p>
            <a:r>
              <a:rPr lang="pt-BR" dirty="0" smtClean="0"/>
              <a:t>Remover/atenuar frequências específicas</a:t>
            </a:r>
          </a:p>
          <a:p>
            <a:pPr lvl="1"/>
            <a:r>
              <a:rPr lang="pt-BR" dirty="0" smtClean="0"/>
              <a:t>Remoção de interferência causadas por fontes de alimentação.</a:t>
            </a:r>
          </a:p>
        </p:txBody>
      </p:sp>
    </p:spTree>
    <p:extLst>
      <p:ext uri="{BB962C8B-B14F-4D97-AF65-F5344CB8AC3E}">
        <p14:creationId xmlns:p14="http://schemas.microsoft.com/office/powerpoint/2010/main" val="397110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/>
              <a:t>Filtros Digitais </a:t>
            </a:r>
            <a:r>
              <a:rPr lang="pt-BR" sz="4000" dirty="0" smtClean="0"/>
              <a:t>- Aplicações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 smtClean="0"/>
              <a:t>Limitação de banda</a:t>
            </a:r>
          </a:p>
          <a:p>
            <a:pPr lvl="1"/>
            <a:r>
              <a:rPr lang="pt-BR" dirty="0" smtClean="0"/>
              <a:t>O sinal transmitido deve ocupar apenas sua banda;</a:t>
            </a:r>
          </a:p>
          <a:p>
            <a:pPr lvl="1"/>
            <a:r>
              <a:rPr lang="pt-BR" dirty="0"/>
              <a:t>Separar batimentos da mãe e bebê ainda em gestação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Separação de sinal telefônico e internet.</a:t>
            </a:r>
          </a:p>
        </p:txBody>
      </p:sp>
    </p:spTree>
    <p:extLst>
      <p:ext uri="{BB962C8B-B14F-4D97-AF65-F5344CB8AC3E}">
        <p14:creationId xmlns:p14="http://schemas.microsoft.com/office/powerpoint/2010/main" val="273136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Filtro Passa Baixa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sz="2400" dirty="0" smtClean="0"/>
              <a:t>Representação ideal do FPB.</a:t>
            </a:r>
          </a:p>
          <a:p>
            <a:pPr lvl="1"/>
            <a:r>
              <a:rPr lang="pt-BR" sz="2000" dirty="0" smtClean="0"/>
              <a:t>Queda abrupta em </a:t>
            </a:r>
            <a:r>
              <a:rPr lang="pt-BR" sz="2000" i="1" dirty="0" err="1" smtClean="0"/>
              <a:t>fc</a:t>
            </a:r>
            <a:r>
              <a:rPr lang="pt-BR" sz="2000" dirty="0" smtClean="0"/>
              <a:t> </a:t>
            </a:r>
            <a:r>
              <a:rPr lang="pt-BR" sz="2000" dirty="0"/>
              <a:t>(frequência de </a:t>
            </a:r>
            <a:r>
              <a:rPr lang="pt-BR" sz="2000" dirty="0" smtClean="0"/>
              <a:t>corte).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2283718"/>
            <a:ext cx="6661205" cy="256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62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Filtro Passa Baixa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sz="2400" dirty="0" smtClean="0"/>
              <a:t>Na prática não há filtro ideal.</a:t>
            </a:r>
          </a:p>
          <a:p>
            <a:pPr lvl="1"/>
            <a:r>
              <a:rPr lang="pt-BR" sz="1600" dirty="0" smtClean="0"/>
              <a:t>Ondulações podem ocorrer na banda de passagem e na banda de rejeição.</a:t>
            </a:r>
          </a:p>
          <a:p>
            <a:pPr lvl="1"/>
            <a:r>
              <a:rPr lang="pt-BR" sz="1600" dirty="0"/>
              <a:t>O número de </a:t>
            </a:r>
            <a:r>
              <a:rPr lang="pt-BR" sz="1600" dirty="0" smtClean="0"/>
              <a:t>amostras deve ser truncado em M amostras.</a:t>
            </a:r>
            <a:endParaRPr lang="pt-BR" sz="1600" u="sng" dirty="0" smtClean="0"/>
          </a:p>
          <a:p>
            <a:pPr lvl="1"/>
            <a:r>
              <a:rPr lang="pt-BR" sz="1600" dirty="0" smtClean="0"/>
              <a:t>Problema: comportamento indesejado no domínio da frequência (ondulações).</a:t>
            </a:r>
            <a:endParaRPr lang="pt-BR" sz="1600" dirty="0"/>
          </a:p>
          <a:p>
            <a:pPr lvl="1"/>
            <a:endParaRPr lang="pt-BR" sz="1600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2679125"/>
            <a:ext cx="7093711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211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Filtro Passa Baixa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sz="2400" dirty="0" smtClean="0"/>
              <a:t>Uso de janelas</a:t>
            </a:r>
          </a:p>
          <a:p>
            <a:pPr lvl="1"/>
            <a:r>
              <a:rPr lang="pt-BR" sz="2000" dirty="0" smtClean="0"/>
              <a:t>Solução para atenuar as variações. 	</a:t>
            </a:r>
            <a:endParaRPr lang="pt-BR" sz="800" dirty="0"/>
          </a:p>
          <a:p>
            <a:pPr lvl="1"/>
            <a:endParaRPr lang="pt-BR" sz="1600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600114"/>
            <a:ext cx="6767020" cy="2519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656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Filtro Passa Baixa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sz="2400" dirty="0" smtClean="0"/>
              <a:t>Multiplicando a janela com o filtro</a:t>
            </a:r>
            <a:r>
              <a:rPr lang="pt-BR" sz="2000" dirty="0" smtClean="0"/>
              <a:t>.</a:t>
            </a:r>
            <a:endParaRPr lang="pt-BR" sz="2400" dirty="0"/>
          </a:p>
          <a:p>
            <a:r>
              <a:rPr lang="pt-BR" sz="2400" dirty="0"/>
              <a:t>A solução minimiza os efeitos indesejados do truncamento.	</a:t>
            </a:r>
            <a:endParaRPr lang="pt-BR" sz="2400" dirty="0" smtClean="0"/>
          </a:p>
          <a:p>
            <a:r>
              <a:rPr lang="pt-BR" sz="2400" dirty="0" smtClean="0"/>
              <a:t>A resposta em frequência é suavizada.</a:t>
            </a:r>
            <a:endParaRPr lang="pt-BR" sz="2400" dirty="0"/>
          </a:p>
          <a:p>
            <a:pPr lvl="1"/>
            <a:endParaRPr lang="pt-BR" sz="1600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847328"/>
            <a:ext cx="6767666" cy="2296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846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Notas_de_Aula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Template_Notas_de_Aula</Template>
  <TotalTime>4925</TotalTime>
  <Words>863</Words>
  <Application>Microsoft Office PowerPoint</Application>
  <PresentationFormat>Apresentação na tela (16:9)</PresentationFormat>
  <Paragraphs>158</Paragraphs>
  <Slides>28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29" baseType="lpstr">
      <vt:lpstr>Template_Notas_de_Aula</vt:lpstr>
      <vt:lpstr>dsPIC – Aula 7</vt:lpstr>
      <vt:lpstr>Filtros Digitais - Vantagens</vt:lpstr>
      <vt:lpstr>Filtros Digitais - Aplicações</vt:lpstr>
      <vt:lpstr>Filtros Digitais - Aplicações</vt:lpstr>
      <vt:lpstr>Filtros Digitais - Aplicações</vt:lpstr>
      <vt:lpstr>Filtro Passa Baixa</vt:lpstr>
      <vt:lpstr>Filtro Passa Baixa</vt:lpstr>
      <vt:lpstr>Filtro Passa Baixa</vt:lpstr>
      <vt:lpstr>Filtro Passa Baixa</vt:lpstr>
      <vt:lpstr>Filtro Passa Baixa</vt:lpstr>
      <vt:lpstr>Filtro Passa Baixa</vt:lpstr>
      <vt:lpstr>Filtros FIR</vt:lpstr>
      <vt:lpstr>Filtros IIR</vt:lpstr>
      <vt:lpstr>mikroC Filter Designer Tool</vt:lpstr>
      <vt:lpstr>mikroC Filter Designer Tool</vt:lpstr>
      <vt:lpstr>mikroC Filter Designer Tool</vt:lpstr>
      <vt:lpstr>mikroC Filter Designer Tool</vt:lpstr>
      <vt:lpstr>mikroC Filter Designer Tool</vt:lpstr>
      <vt:lpstr>mikroC Filter Designer Tool</vt:lpstr>
      <vt:lpstr>Conversor A/D</vt:lpstr>
      <vt:lpstr>Conversor A/D</vt:lpstr>
      <vt:lpstr>Conversor A/D</vt:lpstr>
      <vt:lpstr>Conversor A/D</vt:lpstr>
      <vt:lpstr>Conversor A/D</vt:lpstr>
      <vt:lpstr>Apresentação do PowerPoint</vt:lpstr>
      <vt:lpstr>Conversor A/D</vt:lpstr>
      <vt:lpstr>Conversor A/D</vt:lpstr>
      <vt:lpstr>Decibéis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dsPIC – Aula 7</dc:title>
  <dc:creator>Ricardo Teixeira</dc:creator>
  <cp:lastModifiedBy>Ricardo Teixeira</cp:lastModifiedBy>
  <cp:revision>48</cp:revision>
  <dcterms:created xsi:type="dcterms:W3CDTF">2016-02-25T02:19:28Z</dcterms:created>
  <dcterms:modified xsi:type="dcterms:W3CDTF">2016-03-03T00:19:50Z</dcterms:modified>
</cp:coreProperties>
</file>