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0" r:id="rId4"/>
    <p:sldId id="259" r:id="rId5"/>
    <p:sldId id="267" r:id="rId6"/>
    <p:sldId id="266" r:id="rId7"/>
    <p:sldId id="269" r:id="rId8"/>
    <p:sldId id="270" r:id="rId9"/>
    <p:sldId id="268" r:id="rId10"/>
    <p:sldId id="271" r:id="rId11"/>
    <p:sldId id="258" r:id="rId12"/>
    <p:sldId id="261" r:id="rId13"/>
    <p:sldId id="264" r:id="rId14"/>
    <p:sldId id="272" r:id="rId15"/>
    <p:sldId id="273" r:id="rId16"/>
    <p:sldId id="274" r:id="rId17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86" autoAdjust="0"/>
  </p:normalViewPr>
  <p:slideViewPr>
    <p:cSldViewPr>
      <p:cViewPr varScale="1">
        <p:scale>
          <a:sx n="132" d="100"/>
          <a:sy n="132" d="100"/>
        </p:scale>
        <p:origin x="-96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06436-78F0-4C42-AB1D-9F371AC96DDD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B4959-BB9A-44DA-8BF9-9665028611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57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Apesar</a:t>
            </a:r>
            <a:r>
              <a:rPr lang="pt-BR" baseline="0" dirty="0" smtClean="0"/>
              <a:t> do padrão pré-definido de 400 Kbps cada fabricante tem a liberdade de aumentar esta taxa.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449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517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Apesar</a:t>
            </a:r>
            <a:r>
              <a:rPr lang="pt-BR" baseline="0" dirty="0" smtClean="0"/>
              <a:t> do padrão pré-definido de 2 Mbps cada fabricante tem a liberdade de aumentar esta taxa.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37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375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3754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Pode</a:t>
            </a:r>
            <a:r>
              <a:rPr lang="pt-BR" baseline="0" dirty="0" smtClean="0"/>
              <a:t> mudar de acordo com o periférico.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1B4959-BB9A-44DA-8BF9-96650286116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7375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3478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033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0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945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680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390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921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753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29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0236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36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C4E0-263D-4453-ACD3-BD6B206F9EE0}" type="datetimeFigureOut">
              <a:rPr lang="pt-BR" smtClean="0"/>
              <a:t>16/02/2016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49CDF-13FB-4B96-9C98-A49818012D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4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3568" y="771550"/>
            <a:ext cx="7772400" cy="1102519"/>
          </a:xfrm>
        </p:spPr>
        <p:txBody>
          <a:bodyPr/>
          <a:lstStyle/>
          <a:p>
            <a:r>
              <a:rPr lang="pt-BR" dirty="0" err="1" smtClean="0"/>
              <a:t>dsPIC</a:t>
            </a:r>
            <a:r>
              <a:rPr lang="pt-BR" dirty="0" smtClean="0"/>
              <a:t> – Aula 3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403648" y="2499742"/>
            <a:ext cx="6400800" cy="1314450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Prof. Ricardo Teixeira</a:t>
            </a:r>
          </a:p>
          <a:p>
            <a:r>
              <a:rPr lang="pt-BR" dirty="0" smtClean="0"/>
              <a:t>Especialização em Sistemas Embarcados</a:t>
            </a:r>
          </a:p>
          <a:p>
            <a:r>
              <a:rPr lang="pt-BR" dirty="0" smtClean="0"/>
              <a:t>POLI – UPE</a:t>
            </a:r>
          </a:p>
        </p:txBody>
      </p:sp>
    </p:spTree>
    <p:extLst>
      <p:ext uri="{BB962C8B-B14F-4D97-AF65-F5344CB8AC3E}">
        <p14:creationId xmlns:p14="http://schemas.microsoft.com/office/powerpoint/2010/main" val="21134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I²C – </a:t>
            </a:r>
            <a:r>
              <a:rPr lang="pt-BR" sz="4000" dirty="0" err="1"/>
              <a:t>mikroC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en-US" dirty="0" err="1" smtClean="0">
                <a:cs typeface="Courier New" panose="02070309020205020404" pitchFamily="49" charset="0"/>
              </a:rPr>
              <a:t>Leitura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I2C1_Init(100000);//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inicializa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módulo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I²C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padrão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I2C1_Start();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Estado START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I2C1_Write(0xA2);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Endereço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Slave + W bit (0)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I2C1_Write(2);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Envia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endereço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registrador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I2C1_Restart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   //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Reinicia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estado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START para novo </a:t>
            </a:r>
            <a:r>
              <a:rPr lang="en-US" sz="1600" b="1" dirty="0" err="1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endereço</a:t>
            </a:r>
            <a:endParaRPr lang="en-US" sz="1600" b="1" dirty="0">
              <a:solidFill>
                <a:schemeClr val="accent5">
                  <a:lumMod val="7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I2C1_Write(0xA3);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Endereço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do Slave +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bit </a:t>
            </a:r>
            <a:r>
              <a:rPr lang="en-US" sz="1600" b="1" dirty="0" smtClean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LATB =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I2C1_Read(0); 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Lê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dado e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envia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ACK (0)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ou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NOACK (1)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I2C1_Stop(); 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Estado STOP</a:t>
            </a:r>
            <a:endParaRPr lang="pt-BR" sz="1600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43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23670"/>
            <a:ext cx="2961044" cy="373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SPI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5184576" cy="3394472"/>
          </a:xfrm>
        </p:spPr>
        <p:txBody>
          <a:bodyPr>
            <a:normAutofit/>
          </a:bodyPr>
          <a:lstStyle/>
          <a:p>
            <a:r>
              <a:rPr lang="pt-BR" sz="2800" dirty="0"/>
              <a:t>Barramento serial síncrono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Comunicação mestre-escravo.</a:t>
            </a:r>
          </a:p>
          <a:p>
            <a:r>
              <a:rPr lang="pt-BR" sz="2800" dirty="0"/>
              <a:t>Utiliza pelo menos quatro linhas </a:t>
            </a:r>
            <a:br>
              <a:rPr lang="pt-BR" sz="2800" dirty="0"/>
            </a:br>
            <a:r>
              <a:rPr lang="pt-BR" sz="2800" dirty="0"/>
              <a:t>para comunicação </a:t>
            </a:r>
            <a:br>
              <a:rPr lang="pt-BR" sz="2800" dirty="0"/>
            </a:br>
            <a:r>
              <a:rPr lang="pt-BR" sz="2800" dirty="0"/>
              <a:t>(SCLK, MOSI, MISO, SS x </a:t>
            </a:r>
            <a:r>
              <a:rPr lang="pt-BR" sz="2800" dirty="0" err="1"/>
              <a:t>nSlaves</a:t>
            </a:r>
            <a:r>
              <a:rPr lang="pt-BR" sz="2800" dirty="0"/>
              <a:t>)</a:t>
            </a:r>
            <a:endParaRPr lang="pt-BR" sz="2800" dirty="0" smtClean="0"/>
          </a:p>
          <a:p>
            <a:pPr marL="0" indent="0">
              <a:buNone/>
            </a:pPr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1232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23670"/>
            <a:ext cx="2961044" cy="373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SPI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Não necessita de </a:t>
            </a:r>
            <a:r>
              <a:rPr lang="pt-BR" dirty="0" err="1" smtClean="0"/>
              <a:t>pull-ups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nas linhas de comunicação</a:t>
            </a:r>
          </a:p>
          <a:p>
            <a:r>
              <a:rPr lang="pt-BR" dirty="0" smtClean="0"/>
              <a:t>Endereçamento </a:t>
            </a:r>
            <a:r>
              <a:rPr lang="pt-BR" dirty="0"/>
              <a:t>via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hardware através dos </a:t>
            </a:r>
            <a:r>
              <a:rPr lang="pt-BR" dirty="0" err="1" smtClean="0"/>
              <a:t>SSx</a:t>
            </a:r>
            <a:endParaRPr lang="pt-BR" dirty="0" smtClean="0"/>
          </a:p>
          <a:p>
            <a:r>
              <a:rPr lang="pt-BR" dirty="0" smtClean="0"/>
              <a:t>Pode operar em modo de </a:t>
            </a:r>
            <a:br>
              <a:rPr lang="pt-BR" dirty="0" smtClean="0"/>
            </a:br>
            <a:r>
              <a:rPr lang="pt-BR" dirty="0" smtClean="0"/>
              <a:t>transmissão de 8 ou 16 bits</a:t>
            </a:r>
            <a:endParaRPr lang="pt-BR" dirty="0"/>
          </a:p>
          <a:p>
            <a:endParaRPr lang="pt-BR" dirty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7281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23670"/>
            <a:ext cx="2961044" cy="3733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SPI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5184576" cy="3394472"/>
          </a:xfrm>
        </p:spPr>
        <p:txBody>
          <a:bodyPr>
            <a:normAutofit/>
          </a:bodyPr>
          <a:lstStyle/>
          <a:p>
            <a:r>
              <a:rPr lang="pt-BR" sz="2800" dirty="0" smtClean="0"/>
              <a:t>O </a:t>
            </a:r>
            <a:r>
              <a:rPr lang="pt-BR" sz="2800" dirty="0" err="1" smtClean="0"/>
              <a:t>master</a:t>
            </a:r>
            <a:r>
              <a:rPr lang="pt-BR" sz="2800" dirty="0" smtClean="0"/>
              <a:t> inicia a transferência,</a:t>
            </a:r>
            <a:r>
              <a:rPr lang="pt-BR" sz="2800" dirty="0"/>
              <a:t> </a:t>
            </a:r>
            <a:r>
              <a:rPr lang="pt-BR" sz="2800" dirty="0" smtClean="0"/>
              <a:t>seleciona o escravo e fornece o </a:t>
            </a:r>
            <a:r>
              <a:rPr lang="pt-BR" sz="2800" dirty="0" err="1" smtClean="0"/>
              <a:t>clock</a:t>
            </a:r>
            <a:r>
              <a:rPr lang="pt-BR" sz="2800" dirty="0" smtClean="0"/>
              <a:t> para os escravos.</a:t>
            </a:r>
          </a:p>
          <a:p>
            <a:r>
              <a:rPr lang="pt-BR" sz="2800" dirty="0" smtClean="0"/>
              <a:t>O escravo responde a cada pulso de </a:t>
            </a:r>
            <a:r>
              <a:rPr lang="pt-BR" sz="2800" dirty="0" err="1" smtClean="0"/>
              <a:t>clock</a:t>
            </a:r>
            <a:r>
              <a:rPr lang="pt-BR" sz="2800" dirty="0" smtClean="0"/>
              <a:t>.</a:t>
            </a:r>
          </a:p>
          <a:p>
            <a:r>
              <a:rPr lang="pt-BR" sz="2800" dirty="0" smtClean="0"/>
              <a:t>Pode operar com um </a:t>
            </a:r>
            <a:r>
              <a:rPr lang="pt-BR" sz="2800" dirty="0" err="1" smtClean="0"/>
              <a:t>master</a:t>
            </a:r>
            <a:r>
              <a:rPr lang="pt-BR" sz="2800" dirty="0" smtClean="0"/>
              <a:t> e um ou mais escravos.</a:t>
            </a:r>
          </a:p>
        </p:txBody>
      </p:sp>
    </p:spTree>
    <p:extLst>
      <p:ext uri="{BB962C8B-B14F-4D97-AF65-F5344CB8AC3E}">
        <p14:creationId xmlns:p14="http://schemas.microsoft.com/office/powerpoint/2010/main" val="158249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SPI - Protocolo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0"/>
            <a:ext cx="8064896" cy="3819871"/>
          </a:xfrm>
        </p:spPr>
        <p:txBody>
          <a:bodyPr>
            <a:noAutofit/>
          </a:bodyPr>
          <a:lstStyle/>
          <a:p>
            <a:r>
              <a:rPr lang="pt-BR" sz="1600" dirty="0" smtClean="0"/>
              <a:t>Definir </a:t>
            </a:r>
            <a:r>
              <a:rPr lang="pt-BR" sz="1600" dirty="0"/>
              <a:t>as configurações básicas: </a:t>
            </a:r>
            <a:r>
              <a:rPr lang="pt-BR" sz="1600" dirty="0" err="1"/>
              <a:t>master</a:t>
            </a:r>
            <a:r>
              <a:rPr lang="pt-BR" sz="1600" dirty="0"/>
              <a:t>/slave, velocidade, 8 ou 16 bits, etc</a:t>
            </a:r>
            <a:r>
              <a:rPr lang="pt-BR" sz="1600" dirty="0" smtClean="0"/>
              <a:t>.</a:t>
            </a:r>
          </a:p>
          <a:p>
            <a:r>
              <a:rPr lang="pt-BR" sz="1600" dirty="0" smtClean="0"/>
              <a:t>Selecionar o slave colocando o respectivo bit em nível lógico 0 e todos os outros em 1.</a:t>
            </a:r>
          </a:p>
          <a:p>
            <a:r>
              <a:rPr lang="pt-BR" sz="1600" dirty="0" smtClean="0"/>
              <a:t>Envia o byte mais significativo </a:t>
            </a:r>
            <a:r>
              <a:rPr lang="pt-BR" sz="1600" dirty="0"/>
              <a:t>primeiro (MSB) e em seguida o menos significativo (LSB).</a:t>
            </a:r>
          </a:p>
          <a:p>
            <a:pPr lvl="1"/>
            <a:r>
              <a:rPr lang="pt-BR" sz="1600" dirty="0"/>
              <a:t>Cada byte </a:t>
            </a:r>
            <a:r>
              <a:rPr lang="pt-BR" sz="1600" dirty="0" smtClean="0"/>
              <a:t>é </a:t>
            </a:r>
            <a:r>
              <a:rPr lang="pt-BR" sz="1600" dirty="0"/>
              <a:t>enviado para o buffer na borda de subida e transmitido na borda de descida.</a:t>
            </a:r>
          </a:p>
          <a:p>
            <a:r>
              <a:rPr lang="pt-BR" sz="1600" dirty="0"/>
              <a:t>As operações de leitura </a:t>
            </a:r>
            <a:r>
              <a:rPr lang="pt-BR" sz="1600" dirty="0" smtClean="0"/>
              <a:t>escrita são finalizadas em 16 ou mais ciclos de </a:t>
            </a:r>
            <a:r>
              <a:rPr lang="pt-BR" sz="1600" dirty="0" err="1" smtClean="0"/>
              <a:t>clock</a:t>
            </a:r>
            <a:r>
              <a:rPr lang="pt-BR" sz="1600" dirty="0" smtClean="0"/>
              <a:t> (2 bytes ou mais).</a:t>
            </a:r>
          </a:p>
          <a:p>
            <a:r>
              <a:rPr lang="pt-BR" sz="1600" dirty="0" smtClean="0"/>
              <a:t>O primeiro byte deve conter o endereço SPI e os demais bytes os dados para transmissão.</a:t>
            </a:r>
          </a:p>
          <a:p>
            <a:r>
              <a:rPr lang="pt-BR" sz="1600" dirty="0" smtClean="0"/>
              <a:t>O bit mais significativo do primeiro byte indica a operação de </a:t>
            </a:r>
            <a:br>
              <a:rPr lang="pt-BR" sz="1600" dirty="0" smtClean="0"/>
            </a:br>
            <a:r>
              <a:rPr lang="pt-BR" sz="1600" dirty="0" smtClean="0"/>
              <a:t>leitura ou escrita (1 ou 0). </a:t>
            </a:r>
          </a:p>
          <a:p>
            <a:r>
              <a:rPr lang="pt-BR" sz="1600" dirty="0" smtClean="0"/>
              <a:t>Os outros 7 bits do </a:t>
            </a:r>
            <a:r>
              <a:rPr lang="pt-BR" sz="1600" dirty="0"/>
              <a:t>primeiro byte </a:t>
            </a:r>
            <a:r>
              <a:rPr lang="pt-BR" sz="1600" dirty="0" smtClean="0"/>
              <a:t>contém o endereço do </a:t>
            </a:r>
            <a:br>
              <a:rPr lang="pt-BR" sz="1600" dirty="0" smtClean="0"/>
            </a:br>
            <a:r>
              <a:rPr lang="pt-BR" sz="1600" dirty="0" smtClean="0"/>
              <a:t>registrador para leitura ou escrita no slave.</a:t>
            </a:r>
          </a:p>
          <a:p>
            <a:pPr marL="0" indent="0">
              <a:buNone/>
            </a:pPr>
            <a:endParaRPr lang="pt-BR" sz="9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761432"/>
            <a:ext cx="3131840" cy="1382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11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SPI – </a:t>
            </a:r>
            <a:r>
              <a:rPr lang="pt-BR" sz="4000" dirty="0" err="1" smtClean="0"/>
              <a:t>mikroC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531840"/>
          </a:xfrm>
        </p:spPr>
        <p:txBody>
          <a:bodyPr>
            <a:normAutofit fontScale="77500" lnSpcReduction="20000"/>
          </a:bodyPr>
          <a:lstStyle/>
          <a:p>
            <a:r>
              <a:rPr lang="en-US" sz="3900" dirty="0" err="1">
                <a:cs typeface="Courier New" panose="02070309020205020404" pitchFamily="49" charset="0"/>
              </a:rPr>
              <a:t>Escrita</a:t>
            </a:r>
            <a:endParaRPr lang="en-US" sz="39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at LATF0_bit; </a:t>
            </a:r>
          </a:p>
          <a:p>
            <a:pPr marL="0" indent="0">
              <a:buNone/>
            </a:pP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Chip_Select_Direction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at TRISF0_bit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 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Seleciona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escravo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ativo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0)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Chip_Select_Direction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seta o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pino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como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saída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t-BR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pt-BR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shot</a:t>
            </a:r>
            <a:r>
              <a:rPr lang="pt-BR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dados, </a:t>
            </a:r>
            <a:r>
              <a:rPr lang="pt-BR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pt-BR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buffer;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SPI1_Init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//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Inicializa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9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módulo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SPI</a:t>
            </a:r>
          </a:p>
          <a:p>
            <a:pPr marL="0" indent="0">
              <a:buNone/>
            </a:pP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SPI1_Write(</a:t>
            </a:r>
            <a:r>
              <a:rPr lang="en-US" sz="1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+ 0</a:t>
            </a: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SPI1_Write(dados);</a:t>
            </a:r>
            <a:endParaRPr lang="pt-BR" sz="3300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89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/>
              <a:t>SPI</a:t>
            </a:r>
            <a:r>
              <a:rPr lang="pt-BR" sz="4000" dirty="0" smtClean="0"/>
              <a:t> </a:t>
            </a:r>
            <a:r>
              <a:rPr lang="pt-BR" sz="4000" dirty="0"/>
              <a:t>– </a:t>
            </a:r>
            <a:r>
              <a:rPr lang="pt-BR" sz="4000" dirty="0" err="1"/>
              <a:t>mikroC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>
                <a:cs typeface="Courier New" panose="02070309020205020404" pitchFamily="49" charset="0"/>
              </a:rPr>
              <a:t>Leitura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at LATF0_bit; 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sbit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Chip_Select_Direction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at TRISF0_bit;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//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Seleciona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escravo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ativo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0)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Chip_Select_Direction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//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seta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saída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t-BR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shot</a:t>
            </a:r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dados, </a:t>
            </a:r>
            <a:r>
              <a:rPr lang="pt-BR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buffer</a:t>
            </a:r>
            <a:r>
              <a:rPr lang="pt-BR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0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6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SPI1_Init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//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Inicializa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módulo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SPI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SPI1_Write(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+ 1);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pt-B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dados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SPI1_Read(0);</a:t>
            </a:r>
            <a:endParaRPr lang="pt-BR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887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Protocolos de Comunicação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I²C (</a:t>
            </a:r>
            <a:r>
              <a:rPr lang="pt-BR" dirty="0" err="1"/>
              <a:t>Inter-Integrated</a:t>
            </a:r>
            <a:r>
              <a:rPr lang="pt-BR" dirty="0"/>
              <a:t> </a:t>
            </a:r>
            <a:r>
              <a:rPr lang="pt-BR" dirty="0" err="1" smtClean="0"/>
              <a:t>Circuit</a:t>
            </a:r>
            <a:r>
              <a:rPr lang="pt-BR" dirty="0" smtClean="0"/>
              <a:t>)</a:t>
            </a:r>
            <a:endParaRPr lang="pt-BR" dirty="0"/>
          </a:p>
          <a:p>
            <a:r>
              <a:rPr lang="pt-BR" dirty="0"/>
              <a:t>SPI (Serial Peripheral Interface</a:t>
            </a:r>
            <a:r>
              <a:rPr lang="pt-BR" dirty="0" smtClean="0"/>
              <a:t>)</a:t>
            </a:r>
          </a:p>
          <a:p>
            <a:r>
              <a:rPr lang="pt-BR" dirty="0" smtClean="0"/>
              <a:t>Ambos são amplamente utilizados em dispositivos periféricos.</a:t>
            </a:r>
            <a:endParaRPr lang="pt-BR" dirty="0"/>
          </a:p>
        </p:txBody>
      </p:sp>
      <p:pic>
        <p:nvPicPr>
          <p:cNvPr id="1028" name="Picture 4" descr="http://www.emartee.com/Images/websites/emartee.com/HMC5883%20BA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360" y="3725609"/>
            <a:ext cx="1115188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data:image/jpeg;base64,/9j/4AAQSkZJRgABAQAAAQABAAD/2wCEAAkGBxQSEhQUExQWFRUXFhkYFhcYFhcYGBoXGBcYGBoYFxoYHyghGB0lHBQYITEhJykrLi4uGh8zODMsNygtLisBCgoKDg0OGhAQGiwkICQsLCwsLCwsLCw3LCwsLCwsLCwtLCwtLCwsLC0sLCwsLCw2LC4uKywsLCwsLDcsLCwsLP/AABEIAJwBRAMBIgACEQEDEQH/xAAcAAACAgMBAQAAAAAAAAAAAAAABgQFAQMHAgj/xABIEAACAQMCBAMFBQQGCAUFAAABAgMABBESIQUGMUETIlEHYXGBkRQyQqGxI1JywRUzYoKS0RZDU5OissLwJFWD0vE0RHPT4f/EABgBAQEBAQEAAAAAAAAAAAAAAAABAgME/8QAOBEAAgIABAIHBQcDBQAAAAAAAAECEQMSITEEYUFRcYGhsdETIlKRwSMyotLh8PEzQrIUJENTcv/aAAwDAQACEQMRAD8A7eTQDQaKAyaxWaKAxmjNZrFAFFZooAzRRRQBRWKi8T4lFbxtLM6xovVmP0A9SfSgJdGaRk5+aZsWto7r+/KyxL8cbt+Vb043fMT5LaPA7mRz8Oq5rLmkWhxrzmlM392TgzRLtnyxf+5jXmMTvu15J1wQiRqfppJrPtEMo35oNKn2Mnrc3TZx0l0gA9PugdaweERkjWZmy2MmeRt/maz7VFyjZmjNKrcvwdAjbg4Ots7VpnE1mplhd5YlGXhdix09zGx3BA7Zxt86qxUMo36qA1ROH3yTRpLG2pHAZWHcGt7GulmTbqo1VpJrDSAdSB86oN4as5qvm4hEv3pY1+LqP1Na147bZA+0QknoBIhOfkaWC1orCms0AUUVS8f5otrMftZBrxkRr5pD6YXtk7ZOBUbSVs3h4c8SWWCt8i6pfv8AmlIzIqwyyPHcR22hPDBaSSJJQVLuoxpkAySN81p4Dxe9uZQ7W6wWuDtJq8djjYgZwBkjYjsd6gcS5almknyCEk4hBOGSUxv4SW0UbMrIQynUhGxBqRlmVo1i4TwpZZVfJ35FtFzZD9mkuHWSIRuYnjdcyiUEKIwqEhmJZcaSc6hWeFczCWYQSQT20rIZEWYJ50XAYq0bMuRqGVJBGelUicrTray2yaSYrpLm2lds+MVkWYLcEZbVqUoWxuNJ33qXw+S4ub5GuLc2y2sbFRkv4rzLpJWQDRpUAjTnVkgkADfRyG6iiigCsVmsUAUUUUKFFFFAZrFZqm5n5khsY1km1kM2kBFLMTgnoPhUshcUVyu89ulkhKiC6JHqsa7/ADfP5VU3Ht/T/V2bH+KUD9FpYO1UVwS59vs/4LSMfxOx/QCqq59ufEW+6lun9xj+rUB9IUZr5cuPbBxV/wDXqv8ADEg/UGt/DefeIyW17JJdyEokQT7owzyAZGkDsDQH05XlnA6kD418u8R45ePw63JuJ2eS4myQ75KoqKFyO2SdqWpbOeT7wnfPcq539N6WWj69n4pCn3po1+LqP1Ncr5k4h9u4g4J1W9sVEajcM7KCX9CTqAB7Ae+uNWnLF042tLhgRsfCf5dRTjyjxgwssjg7qEk28ytH5NWnvsADjpj31mWwSOq8NjKA7gZPQDGBg7fpU8r6dhn3ke+qyxu4XQMlxb7gHeZQfmCc5+PpUk8Yt4xl7u0X4zR+nx/KuDTNk6KEZLd9x/8AH6fKpMWSxONs7bE7aQM7VQPzlYAENfWx+BL/AEwKjD2i8Nj/APumb+GKQ/yqZWUcYoQAAQd9Pbbbrk1sAAUeU7MPQZGc5+VIV57XuHKNhcP38saj/nYYqtk9t1ov3bWdv4nQfoTVWGyHTBKqFtiSAScb99ht8q1X1ykFvLNOQI1Rjv7x095JOPnXJ7n27bfsrNQf7bk/kBSpxrnS54ocTPhFOVhUaUz2z3Y/GtKFashccJ5nnMENul3JZS4PhE6GgcsxbQxK6o23xnJBzSzxXm3ikUrxT3NwHUkMpcrg/wB3b5itvE4RNBljpUSMobGcBVQnYdev5048E4Jb31tHcThp3hhljzqaIv4DRlCxB3wshGfcK3mrclHPZ+PXbHPjzt8ZHHx21VoFxK/3zJj3nO/uJ/SugRW3CzsVUONWtHeQ6fMdIz0by43qs4bexJPIkdvDKrahHrQsqlQSNOegPcmtWBOhvMeXY4PXNMXBbsqyn3g7HPzzXnnuIE2cojjiMtsDII1Cp4iyMrYCkj/4qFZWzddgOxBzkY6n0+FSUko2zphYOJiyywVvkfUvBrjxIIm/eRT+VROP80W1mP20g1Hoi+Zz8h0+JwPrSVy6eIXdtEkbpbQAEGQeaVwD+Efh9O3T5Ft5d5StrU61UvKclpZDqcknJO/TJ9KzGcpL3V3s9D4fCwf60rfwx+stl3WU5n4lxDPhr9ggPR280zA+i7Fdvh12Jq64FyhbWp1qpklPWWQ63J9xPT5Yq/rNaWGrt6sxicXNxyQSjHqXT2vd97CiioK8ZtzG8onh8OMlZH8RNCMNirtnCkZGx9a6HkJ1FRTxGHb9rHvGZR513iGMyDf7nmHm6bivHD+LwTqzwTxSopwzRyI6qcZwxUkDbegJtFQeG8Zt7jV4E8M2n73hyI+n46ScVOoArFZrFAFFFFChRRRQGa5R7abvzwR+iM+PezBR/wAprq9cN9r90DeOcf1carnPXCs2w7buaxMI4zevqdz6sT+dRq9Ma81shlTQRWKzQABTDw9dPDrpifvzwR/QSOf0FL4phxjha/271vokC/8A7KjB0blOdrfgcMqoHJnc6TtqAc7ZAJH3fyqmHM0+zJauWByMpIy5OeuAMjeqri/F7iC2sIYZZUT7MshVM41SSucn34xS/Pd3sh3e5bJ23k3+XSuajuas6LwWwuhLbSytKAs4ZwxcKsar1YMQNJJGB7jsKVOL3ecOuG82vIGk+br9Sfyqo/0evWBLW9wR1yyvgeudXWodnfhQFYZUZxjY4O/61cos2Xl8GBPfPoK1cNbXIAelWNva20p80wX3bqfzBH51KFnw9ceaZ27gSxAfLydKugKi6mXtivMN0B7j61bifh69baVz77pV/wCVKI7q1/DZA/GaRs/RKAp7ycNGN99R+nY1Xsc02m/iTf7DGO2D42PzxXl+a0AwtvCp90WfoWeqmRiqsLHoCfgDTPypy3cysGA8JM4MkgIA/hX7zt6BRQnN2DvHk+4hP+WrC250kcY8SK2GMF1jeSUjv5juPgGAqO2VUWHOCiAQWtsGaQDZesgy2omTTsHdseUdAFHarC65in4cIbVY/tLrDJ9qU6iviz6dSakGfKqgfE1T2/McNqjfYVkkncnVdzY1j3xpghdtsnen3lG9ePhdv+1SBy8zSSSLklV1OTv1JyKyynN2mldtS8LUk/vJdP8AqwFXXC+ItCjILSOOcnAUwDSMjphmLHIbp/nUniftEuWCoZXVcHUV8pceufw7Yxj13zVPa8zNFmSFTjUcsWHiMM75crtn3D69+dzlolR7Y4XD4aUsWWZ/DH6vo7rLniPAuIXXhtJaFiikIBEkSKGOo+Xbv61rPIfEWxqiVemP2gGfiDttWqPny5BaTBZDGQVeQsFyfveXTk4Hp3rU/MDP4ZyRhlbXljllORkE7fCs5cmr1/fgdVjTx4uEJRw49V1+rOveziJ47XwpBh4pGUjOcdDt9acoq51weLiHj3KJLbqwdWfMbkHUowV32FXEXAuJtktxMIST5VtY2Ub7AFiCR8fzrphzeXZ+B5nw0E9cWP4n5RHGilFeV7xiPF4pMwAOBHEkJycdSpIPTuK9ScnSMCDxG8IIwRrXof7tbzS+HyM+wwl/yruUvqkNYNclseX5Xt2Kqv2SX7VLcqeplgnufCwvfUTGSd/6kdNqeuH8nwwyJIslwWU5GqZ2UnGNwdjTDW1fSccRQT9x33V6nNeIWsUiwJOzJE3CMOyqWK/tbbB04ORkDIIIxnO2aiyXb3FveRR6LqFPszNNBAYjLEJszW5A2lYRIdl/2mMV1SiqcxDtrq2ueIWT2CgiFZftEiRmNFhaIqkLnAy3i6GCfh0Mdu75RRQBWKzWKAKKKKFCiiigA1868/zie6uRkJqkdQxYYwpKZwf4a+h55NKsx6AE/QZr5T45w2AyNNI7ASSM2/csxbbA99c57hFW3CIB1uFz8V/zoSwtRjVN8cEfyFejHZD8TH/F/wDyva3FiOiMx+B/maW+ZSTHwi1aKR0LNoVt84GQuR8aVgKYp+OQiJ4ooyuoEdgN9t96obZNTqPUgfnWo30kY28yW0cdqnkXLGPThcFcI2os3V8n4dqr+JZXh1kM41Pct067xpn/AISKs+fmAjt177+/YKgBP1NVnMy4g4fGOgtdf96WeVj+WPpUhsGdVvuJGzs+G5VWxbgshIG4QKD07avzqhfnKSQOkducujoGxI2NYxlcLjUO1NHOPFltltY2JUeCNwD18uAcdBgNSxNzav8Aq3kZ8eTGdnyuDgn4151LXY3l0s9cFtbv7Skkom8MW9w7M/iadWhgurVsG22Fcx/ouQgaI5T/AOm38hXaOUeY7ue8WOWTVEbeWTSUQfdIQHyjcebpUj2h3EsFq8kdzIHJUZDsqDV1wAduo6V1UmnRmjg1xbsjaXVkb91gQfoauuR7NZb+BGGVZzkEZH3WO/0q/wDaRKBekM0YIigzmPxGJ8JdySP51QcK4rLBOkkZAbVlW8MDYZGw6dD+ldLtEGKW6iVY9cgVsvrCKBjddA8mN8avrWw3wMQSGR/GaVcfeHl0kEAntkjvWF5hnVtniU5z5beBc/PRQ3M111F0+xz5Qi9vctYotkLjtrIbAtLrGL5wurU5IEQ6E9VznfpS4OE5jZg66kwGXUCxJ9AOgHvpouOL3EsbLLPIwboHdj8hnoPXGPfUnl3hvih4gUGmPxdOAquU3Ophjt3rS0IIaWT6gNOd/l8zVmOBHY6gO5Gc/SnDwPWOAfEsf8+1eonI6GFfTAUn6slWxRX2PDxGASupz/Vx9Tk75Yfnj03OBTRfQH+hTrkVit0dTZAA1ocKpPXfT6Z7DpVX4ZY6YxrlbILnqAcE47Be5Pfv2BvYIok4ZcRyZlC3ETP1wWchfKMj06n1zWJdBUc8aOPQoLY0jrg/rjpUyPhaBpVjcSpq0xso2clFJ0ZGThiR8qmw38IdlNrGVB2Vvy9ynHuPSre34rHhikUcLYAU6UL7jfSQOgO1M8U6bO8eFxpxzxg2uSsW+L2skaiKOF2bHmOPkB7th0rRwvhUoI1xsoB7jAGfeflsKvrbjskdzCVh1hd2RnDCXUCAMBcKPdjNeZOPGaQ4VYi7kFRnyEk+Ub9PdijlppqSGFcqk8vbfodi4Q4F3nvLbI3xKYH/AFU2xGuV8PW8L2jLPEGeNkQ+ETpVezb7/dpo/o7ibAgXsK57iDcfDJrGHJ1VM6S4aF/1Y/i9BwFFKv8Ao9e/+Zyf7iKj/R2+/wDM5P8AcRV1zP4X4epn2GH/ANsflL8pY8c5hW3kjiEM08sgdljhVCdCadTsZGVQAXUdc5YVr4hzOkQhAhnkmmXWluiDxgoxqMgZgsYXUASzAZ2GTVHxXgE+FE0Z4l97S+uO2lhOAMIwIJVu/m20jY9s8P4XfWwtpyq3MqwNDPGZfPp8QyRlJX2dlB0tqxq659dLU884pOk75/yXi8yoFiMsM0BlmaILKEUqUieYsxDldGmJvMCd/niZwXiq3KGREkWPUQjOAokUf6yMZzoPYkDPUbEErvMPB5uIparPAYlW5ZpFEqMyx/Zp0VyRsT4jr5Rq9+Rmr7gDXAVo7lV1IdKyqRplTs+kbxt6rjGehIqmS0ooooArFZrFAFFFFChRRRQFLzpfCCxupM/dhc/PSQP1r5ku+L2zhVfU4UDHlI3x8RX0P7TpQLJ1bpIyJggnOWBx/wANfPnFbyGCQp4CucA5AHf5VybuVFRB/pS0HS3zv6D+ZrYvHovw2o+QX/216HHjtptR9Dv9Fr3Hxy43023X+w1K5eIslcwlRZg6VVmZBgY2+8euP7IpX4VHqmQA4y3X86seO8RuJEUTRhF1ZHlK5IGO59DWvlKPVdR/En8sfzrUdIk6S29ojjxIlHaMnf3tjv8AwVnmOA/abGM7YtrNPccgE4PpljWj2iPm7x6RIPrlv+qrXicevjEMTbhHtkx7kijOPhnO3xqR+6g9zpHO8MMkjLIsZaNIgA7HzBifeNgBn50ts9lAmtYbV3UrpjCrvk4JyMnA2q1594fZy3LtPdNEyqpKqhOFAxsdJ7DNLdpbcJXD+NdSKSRsuAcYz1A9a4x2NDfyxzCZp5Yfs8MIFuJFMY3JZgqg7DbNJ3NnMsssPgkKxDgnGTpKkdsbCnnlPi1h4k3gLKrRQpreXH9VnygbnOMeneqri/FOHwftDZORK+AdQ851DfBbYZINP7tEUY+I8KlkdTDDDjQuuV442YnSP3txgAVzq94jJc2Fx4un9nfqkeERdKopOnyAegp05k55eymKBDo8pHk1ZyPUsMYwR8qSHnWTh0jKUOu8Dtp8v3o84P7xB22/lWobEYuSEYz29/T315ZRk9yPX3UHPp36bZr20jAY7/8Aea6kMySHfy9D7+49K2W8uh/w5IK5ZsddvKO593xrRkjfOP8AvvUmPHiR4yfXCg9t856D30BdRWWwJDZ/uA/zFbFsyN+3YFk/zFb0KhBkwYwOjyY6fh23o1J3eL5DV+ZxQHm2WQagmkatvvHPXODscCr61sSOH34fBOI3XGo4IJwckDvVbaRqxUMApzsygL8j6fDemaxtkW3vlcM6GDLamz5VJyNh76zII5VHbQeCTI41h1wo3coAcnUNhjbarPl2MOZcFWUopHQ6SGcHUPwnYHHpirzh8nDSszFQrxhfDjb70uf3QT+fYb1a8I4jaysEig0sFLYYbbEDsxGd89KlpujrFYsY542l1o5zJ9qtyDJGzZJ0lQQQe26jY9628MimkYE27rkghgrE6gdsjG/z2pm5l5oeOYRom6kFyQMFOuF9D7zUqbniFpCYImCaQNDMFfVjc7Z/nXOcYRe1dn6Hs4fieLxfdUs3KVP/ACLi1N7Els6+DKEZlRclSWJOxztv67daa4Obp4v/AKnh86YK+aMiZcHuSMfQZpVh5mg+zqhcq3iCTDIR0IJAbptntXQ+E8wWsuBHcRMxGQokXV/hzn8qmHV+7I3jKaV4uAu1Jry08CHbc/2TNoaUxPnGmVHQ9M5ORhRv3Iq+suJwzAGKWNwc40uDnGx6H3V6ntYpR50SQdfMqsM+u9UV3yJYyHPgBDvvGzJ1/hO9d/fXU/D1PJ/tZfFH5S/KM1VN1zBDHdRWjFhLKpZPKdOBq2LdFPkbA74qkHJLxj/w9/dJhSoDuJFHTHlIAAGB0qJd8r3c0jCSf9oLdPDulRRoljnLr5M7nTsfUMaqk3ujniYWHFXCafKmn6eJe2/N9q8dzJrIS2fRKxVvvbYCAbvnIxgb5GM5rNjzZbyF1bxIWSMzFZ4niJiX70i6h5gO+NxkZ60ttylKiXUcKDEdxZS26sQFlW1it8rkfdy0TLk9/dVjIk95PHK9k8UUEM2UmaLXM8qaPCXQzKExnJYjfG1bOBbcN5ninR3VJ1VYzLqkhkjDIN8oWA1fDrVrZXKyxpIudLqrrnY4YAjI7bGkThHDrgNMsUF1BbG1kUxXM6SgzEARiACRyigawfMBuu1OXAIWS2t0cYZYY1YejBFBG3vFAT6xWaxQBRRRQoUUUUBzH238XMFvbgIXLSscAn8KHfYerCuJHjUpzi3+eGP8hXcfamwZ4V9FYn4E4/l+VcSmvrrUwSLyg4GQegO3euO7ZegxHxS6P3YBn+E/51Js7i9Z1ygVc7nSNvkTUUXN8eiAbfur0+dbooeInocf7sfyo+4Bz82DCvqrMfmQP+mtPs+jBucn0A/PV/0Vtn5ZvbghpGViBgEuNhnPYe+mbkvlOW2dml0kHG6t02Yen9qjnFRqxTsVeZx4nEyp3BkiTf4IN/qabLThE83HRIYWVBcudewyikqhwMbYA+taeLez+WaaWYzxIGcsoOonHbf4Vv5R5X+y8TsyZll1lzsDlQq9SSffUzxqk+gtMbeZuBzztexk24Scgo7MfFjwBjGAcA75Gd81UcucmyWxiZLqAPGzNk50nuRgjfY144nzLJbyzRi3MmZmYMNZO+2DgdNqqLq/vLzTELVwiuzj9m+SWGNyRjAqJvrA+WFgkE13dySwyGQJ4ixKNKgHPTJ6n4VRc8X8FyLRY1CgSklcLnBK9Mbdqmcr8uFRepKPDEzKIw2BrwmMhc9CfWlS25PuEmSWQogWVTp1Io0bknOrttt13qLcpa898a4fNcmOVJxJCxQiMR6WIPfUdx1+tVHEprRLeSKGOVAjCdmkKnBYBdKhen3vyrTeSwycTuiNLa5Thuo0gjcHsNu3WoEkvjSyhV1CQEEb7BTnJxt8q6KKRmyqXi8QPU/4TuPfXiXjUW+AfpTJZ+zuNPCae8iTxFLaGV84zjI0+/31tk5ChSJZhdRzR6jGSsTLg6WOclt8FcfOtZkNRP8A6aAGAD+VXXJ0Ivrnw8mPTG7htQGCq4X4jURtV9acj28kEcsk7x6iYwI4QwOjG/Xy7EH41Z8D5XsIDLNBLM8lup1agFB1YGMfBxUzIUyq5i4hNaKMiKQnCbRnGcdSc7Zx6d698N4pMzKsgXLDIj0nJUHBIP3TjfY9abrcW7wNJNE8g8UIEBUZ8urUcjtvU/gMtvcXPhi2dToyGZz7zp2GKjkKF+2iG50llGxGPMoz6f8AT9KueHW6+Hc4csHtJQM7gAY92e/fNbL+VV1sloowSNRlYs2ltIBAPxq04bboJRiPR4lqSwGcamxq2J67VlytFo4hNwp5OhYsoJydie+B8KveWrOVmjZXMWsOqsNzqQAkNv0Iwd89KYODcpW9y5EYMjKNTYk3x083XfNSODx8OVv2ZYOCV8uA3Qlhkr7jVlFS3O2DxOJgu4OuXQ+1bMU+PWsokkMuNxp1KPKWA2379dx1pfNvof7w1HGAM/DJONq7te3VvBDATBGYzHrYPu2ffnq1LHF1tfDhu7WSOCWQ58NG1Bdvxo2R067AZ7VzWdbao9ObhsfdZJda1j3rdd19hbcO0tYOCBqCIdx06DI+lMdpyrZTRoXtougPlXQckd9GM/OlNuZ5VjaO8iGjTgTQqNJyNtYHTO3z7U88o3iS28ZRgwCgHBzjG2/odulag4ydMxiYfEcOsyby9Di9PmiC3IEC6fAmubcqSQY5j3zkANkDqeleU5dv4seDxFnAJ8s0YbY56tnUx393T5U4UV09lHoOf+txn9532pPzQsQcSubSKaXiDQmNMaGhDF3JbSq6P3iSoAHc1vtOYJiHaWxngRY2kDO8DA6RnSRHIxViPUdjUrmjhTXNu0cbhJA8ckbEZUSQyLKmod11IAfdmoMb38ySxz28EStC6hkuGkLSFcLhTEuldzuSe1bSpHnxJ55ZqS7CTy9xqa5wz2ckEbIHR3kgYNqwQAsbswODncDpV3SbyLwA2xGrh9rbMIQhmhlDvIRpyGHhLgErq6ncCnKqYCiiigCsVmsUAUUUUKFFFFAcE9tXH5EvvDj0jTGgyQSdwW7H31zGTmGfJ8w+lM/tTuNfEbkns2PooH8qQWO9YUULLJuPz/7THwC/5V5/pu4/2rD4HH6VX0VqkSyaeLTn/XSf42H6GvB4hKessh/vt/nUWvSilIF3yra/aruGGR5NDthiGOQACTjOfSm72dXdoOIxLDDKHOpQ8kwYAYOTpCjOw9aSOA8WNrOsyqrMucBs48wKnp7jTryBxVJbsBLW2jKpIwZVbWMIdwWNZkioveO8fvIbdLhJonE0uhQEQsnmxh/TI3FK3Pc8p4jOqyuFBUaQ7AAiNM7DpuTWnhdlJ4y+IxETTINBZTqbJwcDsGPavPOAJ4hddd5n2z1A8v8AKpFJPQrF15mJJZmbrg6mJz9ak2lqXyTnAGdR9fnRGo0kjp6/5Vts1Z+h2B3X49Nq2QmcPtCpJBwcZ69tqueC2LltIfSGO+PvEHbY59PdUWCzOSzDIG423zjA39BU/gEx8XIU7YGe2T0HvrLBd8UmbUFypCRIqZCnHlJO5B75rVYQ6uGKuop/4oMdO5ORIcHY7HPStXMt01u0IMCO0sSkEs3U7YAB2rdwwyrYeVFZhdjWC2AihHBx+8RuPlXNGi+hdgI0iVkxrOAD+IITsPlUPgdkWbiAlUvrDEqD5iMQ5Jz3zUDmqaaGGOaOSRGZ2GUOCQQu23bat3JNtc+HdMWPivGWDSeZdyhySOrYHTNZqm2W9KLuyPhoE3Ca1wrYLAhGHz2FT+AyH7axV1A0bAjoSH3Py2+VUHM/B5JrVvCDSSB0OF65KsPL6CvXss4DNBNruI3XVnds7AKRg77+tVkNV5bsI5HMqAK7bmRc5DnfTnPWnJZ1/ZvvrFvIoxncjVj474rmnMHJk815JpQeEXJ16l379Mg79K6Nw2aOEW4kKKyBw2Dq06s9cZ9ayo1sVys43DdSx5OqRCxOWRmU4+K9fhWzg6FbmE5JGogn1LKRv9acOK8m2s0hb7eYx00xwnHz99erDk2xDYW9uGb/APF3HcHH6UeZO4/I9uHjYU4LCxlttJbrt614kznoRR20DsWUPqGrcoHx6ds4rm5kGonoB0cdCD0B9a6TJxBfCFrxBWaJSRHOinD5LDTIGGzYB9+x+Nb4OT+Hqq6ILiT8Skkaeme/aoqkufka+04SWylCXepL996PXsvuldfCfDPpYEE5yOuSD0G9WnD+UAw8W1le2mDMCVPkbB6Mn093u9IP9CRykSQo9tIN1m8ROqkZDLkFhtipXKnNX2c+DejQSx0zbeG53ySRsvT8+1On7Rd/72OsU6c+Eb5wer+W0l48iyj5rubMhOIwHT0FxCC0Z97j8P5d9qbeHcRinTXDIsi+qkH5H0PureQGHYg/MEfzpT4hyMgfxbKRrOX+x/VtjoGTpj3Dbfoa7e9HbVHlzcPjfeWSXWtY/Ldd19g30UkJzXc2Z0cRgITIAuYvNGQdssBuN/n7vVt4dxGKdA8LrIp7qc/I+h9xrUZqWhxxuGxMJZmrXQ1qn3/TclUUUVs84UUUUAVis1igCiiihQooooD5B5xuy13M2fvOx+ppf0n0rpPNPK06SsRZlxk4IO599KlxG6HezI+IP+VYUhRQ+GayENWh4ljI8BQffmvB4ue0SfQ1q2CuCV6EZqf/AE2/7kX+AVvTmB9JUrGAe4jXUPgSdqagqxAc9/oabOQJI4ZpWlcoDBIikqfvOMZ2qLwfmgQzxu0etVPmDBTkd/KBjOK8cx8ytNcSvCPDiZsogUDAwNqy72CHRuLrILQT3etLaTUgW3cZGPu9BnoN/dS3xGRpbmeVEPnkdl8rZCsxxsBttS/Lx24ZQjSkqvQbf5V4i4tMpysrg+oYj9KZWWy7W0OMFTjt5X/yqfAhiGChGd8mNsnt3IpRa/kJzrbP8Rrw907dXc/FmP6mlMg9R3RAPlbH8AH6tXpOKBcYRshs5OgfzpAMzfvN/iNeGcnqSfiTVyg6lJzVKQBojbSMKSsTYA6AnBrFzzbIV0voVQc6S6Jv7gq77Z+tcuMhxjJx6ZOPpXg1MhbOmW3Pzp5UdFGe75A/4fdWq59okxBUyow+LfyxXN6KuVEsfzzsdORIgPTSEfOPjmtY55YkZkCjviLJH1O9IdFMosdrnnZssBK5HYiONT+lRG5oBXd59Z7jQFx8t6VKwauUWMLcxE7FpCuc41Y/SgczyDODIB2HiN6Y7Gl6t9tuRSgW7cwyMoXDE+pkkOd89Ccd6s+HtJOMeEwcDIIViuKn8u26bHAz8BVvyY3/AIg+5QPzrjOKb59Z6+H4qWEnF6xe8Xs/R8xm9m3LUdwmtipwRsrbg751Dt02rp7cvwNCYXjDIeoPwxkHqpweo3pXblRtrmxk8C4A3UbRSYycOoHc9/njO9WnLnNolf7PdL9nuxgGNtg5xnMfr0O2T8TVi+if8m8TBT+14dulrX90fVc130VZsbrhJ1W4a5s/xQ9ZIstkmPH3hgn+frTTwDj8F5GHhcN+8p2ZTscMPn16VZ0qcwcnCR/tFo5t7obhlOlH3U4lAG4Ont67g1crh93VdXoPa4fEaY2kvi6//S+q160xqdAwIIBBGCDuCPQilLiPI6BzNZSNaTeq7xt/EnTH5d8Go1tz2YW8C+gkS56IkSM4mJLY8IA7bL3OOu+1XH+lKrb3E8ttcwiBPEdJI0DMoDH9mVcox8p21bbZxkVajNHLNjcLNpPyaa8mir4lxK+gsz4xiSZp4YEmTdQJpVj8YqwwCobODtnt2qbc8DuoYZjb3k8sxhZYxMYyninBDjCDSdiMdPNuNq3XfF7W5jijdDLFdQySAFRjREFLBsnKsNYx6EHpilngNxZOIw0XEYku4xHC9zNK8bLIBIqxusziJiFBH3TtgVtKkcJyzSbquwzJxWWGy4iDJepcx2plVbnwiy4Vx4kTxDSwLDcZONI2Gan8I41Mbu1tZn/bRC4S4A2EuhYjFMB6MrZ9xLDtVvDydahJ1Ikfx4/CleSaWSQx7jQHkYso8x2BqfJwSFrlLop+3SMxq4JHkY5KkdDv0z0yfWqZLGiiihDFFZooDFFFFCkZ7MHqAagTcvxt1UfSrmipSIJt9yBbydY1Pyqhu/ZLbt0QD4V1CimVA4jfextfwEj/AL+NL157J5lzpOa+j68lAe1Si2fK13yBcofu5qruOWJ1/Aa+uGtEPVR9KjTcGhbOUG9KYPkN+FSDqhqO1qw6g19X3fJsD/hFUt57OYm6AVdQfMxiPpXkiu/3XsuHYVSXXstbfapYONEV5NdMvfZvIvRT9DVLc8kSr+E/Q1bAm1imOXlaUfhP0qJJwCQdj9KWCmoqwfhMg7GtDWTjsaWQi4oraYG9DXkofSqDxRXrTWMUBjFbImxXivca5NAWtrdy7aDiunctsdCFsBsb7Ui8BgGRT5w49KwaOw8utmIV55i5dhvECyAhlOUkXZ0YZwQfdnOOleOVTmIVd1ppNUywnLDkpRdMQrfjlxwxhFf5ltycR3YG4wuyyIuWzt16/wAW+HmCZXUMhDKwypByCD0INFxAsisjqGVgQykZBB6gika44HccMJlsMy2+5ktWJONh5ozuSdvj8a5+9DmvL1PZ9lxXVGfyjL8r8HyL3mmymL21xBGsr28jMYiwQujxlG0M2yuMgjOx3GR1pbbl65e24rpgki+1QBIbeS4EreIBNrbUXZIwxkUABsDT2pjsucLaWBplLnSQrxCNnmViQNPhoCx3OMgEdamcG5ghudYQuroVDxyxvFIpbOnKSAHDaTg98GuiaatHjnCUJOMlTQuS8tzx8Q1xKDaGO5cDKgxzziMMoBIOlymvpszNnFR+GcPvZbaws5LQ26W/2VpppJYXybXQ2mJImYnU8Y3bTgZpw4vxiO2UFxIxLBQsUTyvkgn7kYJxhTv02o4LxiK6QvEWwrFHVkZHRwASro4BU4YHBHQiqYLCiqiTmOFZTGS20yQatOU8Z08QISOnl07nAy6jrXu85ggieVJH0mKJZZCQdKo7FVyf3iVbC9TigLSiqPh3NUExYaZ4gsZkLTW80KeGuMsHkUAgZHevHDubYJ3VI0uDr1eG5tpkjfSpbyyOoTcKcHODQF/RUXhd+k8SSx50uoYZGCM9iOxB2I9RUqgCiiigMVmiigCiiigCiiigCiiigCiiigMUEVmigNbwqeoH0qNJwuJuqD6VNooCpk5egb8A/Koc3J9u34R9BTFRQCfc8gQN2A+VUt57MEP3cV0qipQOM3XsvPYVSXns4kH4fyr6BrBUelKLZ8y3fJEi/hP0qqm5Wcfhr6oks0bqoNV11wGA/gpQPluXl9h2Na4+DEdjX0Xe8uQb+X86orrl+Dfyn61Acv4XZlcU02aEEVdHhES9BW+KyQEbVCj5yl/Uir2qnl5AIxiratmQrFZooBc41wOFGe6S3leYqUYW7+HIyyYRmB1KNQG4OQdtt6WuH8uTyQ32I5oizxS2huXWS58aDzDxHDMTHqCgKWJw0nQGukUVEktjUpylWZ3WncI9tFN4M9xPa3Xi3coDRwSKk8MMYKxAOHXA8pYhW6yn31Yez7h8kMEokjePXcSSRiVlacxsEwbh1zrkyGGSSdIQEnFNFFUyJX9DmeHiVqfLL9oaaJ++p9E0Eg9yuun/ANNhUSLgV1PZSTyxKt5Lcw3TQM3lxbyIUg1HYApF32y5roFFAKPE55uIW1xbfZJ7cyQOA8/haNZwAn7N2JByd8YwDU3hfHpWKJLYzwYB8R2MPgppUnIZZCWBIAGF70w0UBQciwMlmmoafEeaYKdiqzTSSopHYhZAMVf0UUAUUUU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" name="AutoShape 8" descr="data:image/jpeg;base64,/9j/4AAQSkZJRgABAQAAAQABAAD/2wCEAAkGBxQSEhQUExQWFRUXFhkYFhcYFhcYGBoXGBcYGBoYFxoYHyghGB0lHBQYITEhJykrLi4uGh8zODMsNygtLisBCgoKDg0OGhAQGiwkICQsLCwsLCwsLCw3LCwsLCwsLCwtLCwtLCwsLC0sLCwsLCw2LC4uKywsLCwsLDcsLCwsLP/AABEIAJwBRAMBIgACEQEDEQH/xAAcAAACAgMBAQAAAAAAAAAAAAAABgQFAQMHAgj/xABIEAACAQMCBAMFBQQGCAUFAAABAgMABBESIQUGMUETIlEHYXGBkRQyQqGxI1JywRUzYoKS0RZDU5OissLwJFWD0vE0RHPT4f/EABgBAQEBAQEAAAAAAAAAAAAAAAABAgME/8QAOBEAAgIABAIHBQcDBQAAAAAAAAECEQMSITEEYUFRcYGhsdETIlKRwSMyotLh8PEzQrIUJENTcv/aAAwDAQACEQMRAD8A7eTQDQaKAyaxWaKAxmjNZrFAFFZooAzRRRQBRWKi8T4lFbxtLM6xovVmP0A9SfSgJdGaRk5+aZsWto7r+/KyxL8cbt+Vb043fMT5LaPA7mRz8Oq5rLmkWhxrzmlM392TgzRLtnyxf+5jXmMTvu15J1wQiRqfppJrPtEMo35oNKn2Mnrc3TZx0l0gA9PugdaweERkjWZmy2MmeRt/maz7VFyjZmjNKrcvwdAjbg4Ots7VpnE1mplhd5YlGXhdix09zGx3BA7Zxt86qxUMo36qA1ROH3yTRpLG2pHAZWHcGt7GulmTbqo1VpJrDSAdSB86oN4as5qvm4hEv3pY1+LqP1Na147bZA+0QknoBIhOfkaWC1orCms0AUUVS8f5otrMftZBrxkRr5pD6YXtk7ZOBUbSVs3h4c8SWWCt8i6pfv8AmlIzIqwyyPHcR22hPDBaSSJJQVLuoxpkAySN81p4Dxe9uZQ7W6wWuDtJq8djjYgZwBkjYjsd6gcS5almknyCEk4hBOGSUxv4SW0UbMrIQynUhGxBqRlmVo1i4TwpZZVfJ35FtFzZD9mkuHWSIRuYnjdcyiUEKIwqEhmJZcaSc6hWeFczCWYQSQT20rIZEWYJ50XAYq0bMuRqGVJBGelUicrTray2yaSYrpLm2lds+MVkWYLcEZbVqUoWxuNJ33qXw+S4ub5GuLc2y2sbFRkv4rzLpJWQDRpUAjTnVkgkADfRyG6iiigCsVmsUAUUUUKFFFFAZrFZqm5n5khsY1km1kM2kBFLMTgnoPhUshcUVyu89ulkhKiC6JHqsa7/ADfP5VU3Ht/T/V2bH+KUD9FpYO1UVwS59vs/4LSMfxOx/QCqq59ufEW+6lun9xj+rUB9IUZr5cuPbBxV/wDXqv8ADEg/UGt/DefeIyW17JJdyEokQT7owzyAZGkDsDQH05XlnA6kD418u8R45ePw63JuJ2eS4myQ75KoqKFyO2SdqWpbOeT7wnfPcq539N6WWj69n4pCn3po1+LqP1Ncr5k4h9u4g4J1W9sVEajcM7KCX9CTqAB7Ae+uNWnLF042tLhgRsfCf5dRTjyjxgwssjg7qEk28ytH5NWnvsADjpj31mWwSOq8NjKA7gZPQDGBg7fpU8r6dhn3ke+qyxu4XQMlxb7gHeZQfmCc5+PpUk8Yt4xl7u0X4zR+nx/KuDTNk6KEZLd9x/8AH6fKpMWSxONs7bE7aQM7VQPzlYAENfWx+BL/AEwKjD2i8Nj/APumb+GKQ/yqZWUcYoQAAQd9Pbbbrk1sAAUeU7MPQZGc5+VIV57XuHKNhcP38saj/nYYqtk9t1ov3bWdv4nQfoTVWGyHTBKqFtiSAScb99ht8q1X1ykFvLNOQI1Rjv7x095JOPnXJ7n27bfsrNQf7bk/kBSpxrnS54ocTPhFOVhUaUz2z3Y/GtKFashccJ5nnMENul3JZS4PhE6GgcsxbQxK6o23xnJBzSzxXm3ikUrxT3NwHUkMpcrg/wB3b5itvE4RNBljpUSMobGcBVQnYdev5048E4Jb31tHcThp3hhljzqaIv4DRlCxB3wshGfcK3mrclHPZ+PXbHPjzt8ZHHx21VoFxK/3zJj3nO/uJ/SugRW3CzsVUONWtHeQ6fMdIz0by43qs4bexJPIkdvDKrahHrQsqlQSNOegPcmtWBOhvMeXY4PXNMXBbsqyn3g7HPzzXnnuIE2cojjiMtsDII1Cp4iyMrYCkj/4qFZWzddgOxBzkY6n0+FSUko2zphYOJiyywVvkfUvBrjxIIm/eRT+VROP80W1mP20g1Hoi+Zz8h0+JwPrSVy6eIXdtEkbpbQAEGQeaVwD+Efh9O3T5Ft5d5StrU61UvKclpZDqcknJO/TJ9KzGcpL3V3s9D4fCwf60rfwx+stl3WU5n4lxDPhr9ggPR280zA+i7Fdvh12Jq64FyhbWp1qpklPWWQ63J9xPT5Yq/rNaWGrt6sxicXNxyQSjHqXT2vd97CiioK8ZtzG8onh8OMlZH8RNCMNirtnCkZGx9a6HkJ1FRTxGHb9rHvGZR513iGMyDf7nmHm6bivHD+LwTqzwTxSopwzRyI6qcZwxUkDbegJtFQeG8Zt7jV4E8M2n73hyI+n46ScVOoArFZrFAFFFFChRRRQGa5R7abvzwR+iM+PezBR/wAprq9cN9r90DeOcf1carnPXCs2w7buaxMI4zevqdz6sT+dRq9Ma81shlTQRWKzQABTDw9dPDrpifvzwR/QSOf0FL4phxjha/271vokC/8A7KjB0blOdrfgcMqoHJnc6TtqAc7ZAJH3fyqmHM0+zJauWByMpIy5OeuAMjeqri/F7iC2sIYZZUT7MshVM41SSucn34xS/Pd3sh3e5bJ23k3+XSuajuas6LwWwuhLbSytKAs4ZwxcKsar1YMQNJJGB7jsKVOL3ecOuG82vIGk+br9Sfyqo/0evWBLW9wR1yyvgeudXWodnfhQFYZUZxjY4O/61cos2Xl8GBPfPoK1cNbXIAelWNva20p80wX3bqfzBH51KFnw9ceaZ27gSxAfLydKugKi6mXtivMN0B7j61bifh69baVz77pV/wCVKI7q1/DZA/GaRs/RKAp7ycNGN99R+nY1Xsc02m/iTf7DGO2D42PzxXl+a0AwtvCp90WfoWeqmRiqsLHoCfgDTPypy3cysGA8JM4MkgIA/hX7zt6BRQnN2DvHk+4hP+WrC250kcY8SK2GMF1jeSUjv5juPgGAqO2VUWHOCiAQWtsGaQDZesgy2omTTsHdseUdAFHarC65in4cIbVY/tLrDJ9qU6iviz6dSakGfKqgfE1T2/McNqjfYVkkncnVdzY1j3xpghdtsnen3lG9ePhdv+1SBy8zSSSLklV1OTv1JyKyynN2mldtS8LUk/vJdP8AqwFXXC+ItCjILSOOcnAUwDSMjphmLHIbp/nUniftEuWCoZXVcHUV8pceufw7Yxj13zVPa8zNFmSFTjUcsWHiMM75crtn3D69+dzlolR7Y4XD4aUsWWZ/DH6vo7rLniPAuIXXhtJaFiikIBEkSKGOo+Xbv61rPIfEWxqiVemP2gGfiDttWqPny5BaTBZDGQVeQsFyfveXTk4Hp3rU/MDP4ZyRhlbXljllORkE7fCs5cmr1/fgdVjTx4uEJRw49V1+rOveziJ47XwpBh4pGUjOcdDt9acoq51weLiHj3KJLbqwdWfMbkHUowV32FXEXAuJtktxMIST5VtY2Ub7AFiCR8fzrphzeXZ+B5nw0E9cWP4n5RHGilFeV7xiPF4pMwAOBHEkJycdSpIPTuK9ScnSMCDxG8IIwRrXof7tbzS+HyM+wwl/yruUvqkNYNclseX5Xt2Kqv2SX7VLcqeplgnufCwvfUTGSd/6kdNqeuH8nwwyJIslwWU5GqZ2UnGNwdjTDW1fSccRQT9x33V6nNeIWsUiwJOzJE3CMOyqWK/tbbB04ORkDIIIxnO2aiyXb3FveRR6LqFPszNNBAYjLEJszW5A2lYRIdl/2mMV1SiqcxDtrq2ueIWT2CgiFZftEiRmNFhaIqkLnAy3i6GCfh0Mdu75RRQBWKzWKAKKKKFCiiigA1868/zie6uRkJqkdQxYYwpKZwf4a+h55NKsx6AE/QZr5T45w2AyNNI7ASSM2/csxbbA99c57hFW3CIB1uFz8V/zoSwtRjVN8cEfyFejHZD8TH/F/wDyva3FiOiMx+B/maW+ZSTHwi1aKR0LNoVt84GQuR8aVgKYp+OQiJ4ooyuoEdgN9t96obZNTqPUgfnWo30kY28yW0cdqnkXLGPThcFcI2os3V8n4dqr+JZXh1kM41Pct067xpn/AISKs+fmAjt177+/YKgBP1NVnMy4g4fGOgtdf96WeVj+WPpUhsGdVvuJGzs+G5VWxbgshIG4QKD07avzqhfnKSQOkducujoGxI2NYxlcLjUO1NHOPFltltY2JUeCNwD18uAcdBgNSxNzav8Aq3kZ8eTGdnyuDgn4151LXY3l0s9cFtbv7Skkom8MW9w7M/iadWhgurVsG22Fcx/ouQgaI5T/AOm38hXaOUeY7ue8WOWTVEbeWTSUQfdIQHyjcebpUj2h3EsFq8kdzIHJUZDsqDV1wAduo6V1UmnRmjg1xbsjaXVkb91gQfoauuR7NZb+BGGVZzkEZH3WO/0q/wDaRKBekM0YIigzmPxGJ8JdySP51QcK4rLBOkkZAbVlW8MDYZGw6dD+ldLtEGKW6iVY9cgVsvrCKBjddA8mN8avrWw3wMQSGR/GaVcfeHl0kEAntkjvWF5hnVtniU5z5beBc/PRQ3M111F0+xz5Qi9vctYotkLjtrIbAtLrGL5wurU5IEQ6E9VznfpS4OE5jZg66kwGXUCxJ9AOgHvpouOL3EsbLLPIwboHdj8hnoPXGPfUnl3hvih4gUGmPxdOAquU3Ophjt3rS0IIaWT6gNOd/l8zVmOBHY6gO5Gc/SnDwPWOAfEsf8+1eonI6GFfTAUn6slWxRX2PDxGASupz/Vx9Tk75Yfnj03OBTRfQH+hTrkVit0dTZAA1ocKpPXfT6Z7DpVX4ZY6YxrlbILnqAcE47Be5Pfv2BvYIok4ZcRyZlC3ETP1wWchfKMj06n1zWJdBUc8aOPQoLY0jrg/rjpUyPhaBpVjcSpq0xso2clFJ0ZGThiR8qmw38IdlNrGVB2Vvy9ynHuPSre34rHhikUcLYAU6UL7jfSQOgO1M8U6bO8eFxpxzxg2uSsW+L2skaiKOF2bHmOPkB7th0rRwvhUoI1xsoB7jAGfeflsKvrbjskdzCVh1hd2RnDCXUCAMBcKPdjNeZOPGaQ4VYi7kFRnyEk+Ub9PdijlppqSGFcqk8vbfodi4Q4F3nvLbI3xKYH/AFU2xGuV8PW8L2jLPEGeNkQ+ETpVezb7/dpo/o7ibAgXsK57iDcfDJrGHJ1VM6S4aF/1Y/i9BwFFKv8Ao9e/+Zyf7iKj/R2+/wDM5P8AcRV1zP4X4epn2GH/ANsflL8pY8c5hW3kjiEM08sgdljhVCdCadTsZGVQAXUdc5YVr4hzOkQhAhnkmmXWluiDxgoxqMgZgsYXUASzAZ2GTVHxXgE+FE0Z4l97S+uO2lhOAMIwIJVu/m20jY9s8P4XfWwtpyq3MqwNDPGZfPp8QyRlJX2dlB0tqxq659dLU884pOk75/yXi8yoFiMsM0BlmaILKEUqUieYsxDldGmJvMCd/niZwXiq3KGREkWPUQjOAokUf6yMZzoPYkDPUbEErvMPB5uIparPAYlW5ZpFEqMyx/Zp0VyRsT4jr5Rq9+Rmr7gDXAVo7lV1IdKyqRplTs+kbxt6rjGehIqmS0ooooArFZrFAFFFFChRRRQFLzpfCCxupM/dhc/PSQP1r5ku+L2zhVfU4UDHlI3x8RX0P7TpQLJ1bpIyJggnOWBx/wANfPnFbyGCQp4CucA5AHf5VybuVFRB/pS0HS3zv6D+ZrYvHovw2o+QX/216HHjtptR9Dv9Fr3Hxy43023X+w1K5eIslcwlRZg6VVmZBgY2+8euP7IpX4VHqmQA4y3X86seO8RuJEUTRhF1ZHlK5IGO59DWvlKPVdR/En8sfzrUdIk6S29ojjxIlHaMnf3tjv8AwVnmOA/abGM7YtrNPccgE4PpljWj2iPm7x6RIPrlv+qrXicevjEMTbhHtkx7kijOPhnO3xqR+6g9zpHO8MMkjLIsZaNIgA7HzBifeNgBn50ts9lAmtYbV3UrpjCrvk4JyMnA2q1594fZy3LtPdNEyqpKqhOFAxsdJ7DNLdpbcJXD+NdSKSRsuAcYz1A9a4x2NDfyxzCZp5Yfs8MIFuJFMY3JZgqg7DbNJ3NnMsssPgkKxDgnGTpKkdsbCnnlPi1h4k3gLKrRQpreXH9VnygbnOMeneqri/FOHwftDZORK+AdQ851DfBbYZINP7tEUY+I8KlkdTDDDjQuuV442YnSP3txgAVzq94jJc2Fx4un9nfqkeERdKopOnyAegp05k55eymKBDo8pHk1ZyPUsMYwR8qSHnWTh0jKUOu8Dtp8v3o84P7xB22/lWobEYuSEYz29/T315ZRk9yPX3UHPp36bZr20jAY7/8Aea6kMySHfy9D7+49K2W8uh/w5IK5ZsddvKO593xrRkjfOP8AvvUmPHiR4yfXCg9t856D30BdRWWwJDZ/uA/zFbFsyN+3YFk/zFb0KhBkwYwOjyY6fh23o1J3eL5DV+ZxQHm2WQagmkatvvHPXODscCr61sSOH34fBOI3XGo4IJwckDvVbaRqxUMApzsygL8j6fDemaxtkW3vlcM6GDLamz5VJyNh76zII5VHbQeCTI41h1wo3coAcnUNhjbarPl2MOZcFWUopHQ6SGcHUPwnYHHpirzh8nDSszFQrxhfDjb70uf3QT+fYb1a8I4jaysEig0sFLYYbbEDsxGd89KlpujrFYsY542l1o5zJ9qtyDJGzZJ0lQQQe26jY9628MimkYE27rkghgrE6gdsjG/z2pm5l5oeOYRom6kFyQMFOuF9D7zUqbniFpCYImCaQNDMFfVjc7Z/nXOcYRe1dn6Hs4fieLxfdUs3KVP/ACLi1N7Els6+DKEZlRclSWJOxztv67daa4Obp4v/AKnh86YK+aMiZcHuSMfQZpVh5mg+zqhcq3iCTDIR0IJAbptntXQ+E8wWsuBHcRMxGQokXV/hzn8qmHV+7I3jKaV4uAu1Jry08CHbc/2TNoaUxPnGmVHQ9M5ORhRv3Iq+suJwzAGKWNwc40uDnGx6H3V6ntYpR50SQdfMqsM+u9UV3yJYyHPgBDvvGzJ1/hO9d/fXU/D1PJ/tZfFH5S/KM1VN1zBDHdRWjFhLKpZPKdOBq2LdFPkbA74qkHJLxj/w9/dJhSoDuJFHTHlIAAGB0qJd8r3c0jCSf9oLdPDulRRoljnLr5M7nTsfUMaqk3ujniYWHFXCafKmn6eJe2/N9q8dzJrIS2fRKxVvvbYCAbvnIxgb5GM5rNjzZbyF1bxIWSMzFZ4niJiX70i6h5gO+NxkZ60ttylKiXUcKDEdxZS26sQFlW1it8rkfdy0TLk9/dVjIk95PHK9k8UUEM2UmaLXM8qaPCXQzKExnJYjfG1bOBbcN5ninR3VJ1VYzLqkhkjDIN8oWA1fDrVrZXKyxpIudLqrrnY4YAjI7bGkThHDrgNMsUF1BbG1kUxXM6SgzEARiACRyigawfMBuu1OXAIWS2t0cYZYY1YejBFBG3vFAT6xWaxQBRRRQoUUUUBzH238XMFvbgIXLSscAn8KHfYerCuJHjUpzi3+eGP8hXcfamwZ4V9FYn4E4/l+VcSmvrrUwSLyg4GQegO3euO7ZegxHxS6P3YBn+E/51Js7i9Z1ygVc7nSNvkTUUXN8eiAbfur0+dbooeInocf7sfyo+4Bz82DCvqrMfmQP+mtPs+jBucn0A/PV/0Vtn5ZvbghpGViBgEuNhnPYe+mbkvlOW2dml0kHG6t02Yen9qjnFRqxTsVeZx4nEyp3BkiTf4IN/qabLThE83HRIYWVBcudewyikqhwMbYA+taeLez+WaaWYzxIGcsoOonHbf4Vv5R5X+y8TsyZll1lzsDlQq9SSffUzxqk+gtMbeZuBzztexk24Scgo7MfFjwBjGAcA75Gd81UcucmyWxiZLqAPGzNk50nuRgjfY144nzLJbyzRi3MmZmYMNZO+2DgdNqqLq/vLzTELVwiuzj9m+SWGNyRjAqJvrA+WFgkE13dySwyGQJ4ixKNKgHPTJ6n4VRc8X8FyLRY1CgSklcLnBK9Mbdqmcr8uFRepKPDEzKIw2BrwmMhc9CfWlS25PuEmSWQogWVTp1Io0bknOrttt13qLcpa898a4fNcmOVJxJCxQiMR6WIPfUdx1+tVHEprRLeSKGOVAjCdmkKnBYBdKhen3vyrTeSwycTuiNLa5Thuo0gjcHsNu3WoEkvjSyhV1CQEEb7BTnJxt8q6KKRmyqXi8QPU/4TuPfXiXjUW+AfpTJZ+zuNPCae8iTxFLaGV84zjI0+/31tk5ChSJZhdRzR6jGSsTLg6WOclt8FcfOtZkNRP8A6aAGAD+VXXJ0Ivrnw8mPTG7htQGCq4X4jURtV9acj28kEcsk7x6iYwI4QwOjG/Xy7EH41Z8D5XsIDLNBLM8lup1agFB1YGMfBxUzIUyq5i4hNaKMiKQnCbRnGcdSc7Zx6d698N4pMzKsgXLDIj0nJUHBIP3TjfY9abrcW7wNJNE8g8UIEBUZ8urUcjtvU/gMtvcXPhi2dToyGZz7zp2GKjkKF+2iG50llGxGPMoz6f8AT9KueHW6+Hc4csHtJQM7gAY92e/fNbL+VV1sloowSNRlYs2ltIBAPxq04bboJRiPR4lqSwGcamxq2J67VlytFo4hNwp5OhYsoJydie+B8KveWrOVmjZXMWsOqsNzqQAkNv0Iwd89KYODcpW9y5EYMjKNTYk3x083XfNSODx8OVv2ZYOCV8uA3Qlhkr7jVlFS3O2DxOJgu4OuXQ+1bMU+PWsokkMuNxp1KPKWA2379dx1pfNvof7w1HGAM/DJONq7te3VvBDATBGYzHrYPu2ffnq1LHF1tfDhu7WSOCWQ58NG1Bdvxo2R067AZ7VzWdbao9ObhsfdZJda1j3rdd19hbcO0tYOCBqCIdx06DI+lMdpyrZTRoXtougPlXQckd9GM/OlNuZ5VjaO8iGjTgTQqNJyNtYHTO3z7U88o3iS28ZRgwCgHBzjG2/odulag4ydMxiYfEcOsyby9Di9PmiC3IEC6fAmubcqSQY5j3zkANkDqeleU5dv4seDxFnAJ8s0YbY56tnUx393T5U4UV09lHoOf+txn9532pPzQsQcSubSKaXiDQmNMaGhDF3JbSq6P3iSoAHc1vtOYJiHaWxngRY2kDO8DA6RnSRHIxViPUdjUrmjhTXNu0cbhJA8ckbEZUSQyLKmod11IAfdmoMb38ySxz28EStC6hkuGkLSFcLhTEuldzuSe1bSpHnxJ55ZqS7CTy9xqa5wz2ckEbIHR3kgYNqwQAsbswODncDpV3SbyLwA2xGrh9rbMIQhmhlDvIRpyGHhLgErq6ncCnKqYCiiigCsVmsUAUUUUKFFFFAcE9tXH5EvvDj0jTGgyQSdwW7H31zGTmGfJ8w+lM/tTuNfEbkns2PooH8qQWO9YUULLJuPz/7THwC/5V5/pu4/2rD4HH6VX0VqkSyaeLTn/XSf42H6GvB4hKessh/vt/nUWvSilIF3yra/aruGGR5NDthiGOQACTjOfSm72dXdoOIxLDDKHOpQ8kwYAYOTpCjOw9aSOA8WNrOsyqrMucBs48wKnp7jTryBxVJbsBLW2jKpIwZVbWMIdwWNZkioveO8fvIbdLhJonE0uhQEQsnmxh/TI3FK3Pc8p4jOqyuFBUaQ7AAiNM7DpuTWnhdlJ4y+IxETTINBZTqbJwcDsGPavPOAJ4hddd5n2z1A8v8AKpFJPQrF15mJJZmbrg6mJz9ak2lqXyTnAGdR9fnRGo0kjp6/5Vts1Z+h2B3X49Nq2QmcPtCpJBwcZ69tqueC2LltIfSGO+PvEHbY59PdUWCzOSzDIG423zjA39BU/gEx8XIU7YGe2T0HvrLBd8UmbUFypCRIqZCnHlJO5B75rVYQ6uGKuop/4oMdO5ORIcHY7HPStXMt01u0IMCO0sSkEs3U7YAB2rdwwyrYeVFZhdjWC2AihHBx+8RuPlXNGi+hdgI0iVkxrOAD+IITsPlUPgdkWbiAlUvrDEqD5iMQ5Jz3zUDmqaaGGOaOSRGZ2GUOCQQu23bat3JNtc+HdMWPivGWDSeZdyhySOrYHTNZqm2W9KLuyPhoE3Ca1wrYLAhGHz2FT+AyH7axV1A0bAjoSH3Py2+VUHM/B5JrVvCDSSB0OF65KsPL6CvXss4DNBNruI3XVnds7AKRg77+tVkNV5bsI5HMqAK7bmRc5DnfTnPWnJZ1/ZvvrFvIoxncjVj474rmnMHJk815JpQeEXJ16l379Mg79K6Nw2aOEW4kKKyBw2Dq06s9cZ9ayo1sVys43DdSx5OqRCxOWRmU4+K9fhWzg6FbmE5JGogn1LKRv9acOK8m2s0hb7eYx00xwnHz99erDk2xDYW9uGb/APF3HcHH6UeZO4/I9uHjYU4LCxlttJbrt614kznoRR20DsWUPqGrcoHx6ds4rm5kGonoB0cdCD0B9a6TJxBfCFrxBWaJSRHOinD5LDTIGGzYB9+x+Nb4OT+Hqq6ILiT8Skkaeme/aoqkufka+04SWylCXepL996PXsvuldfCfDPpYEE5yOuSD0G9WnD+UAw8W1le2mDMCVPkbB6Mn093u9IP9CRykSQo9tIN1m8ROqkZDLkFhtipXKnNX2c+DejQSx0zbeG53ySRsvT8+1On7Rd/72OsU6c+Eb5wer+W0l48iyj5rubMhOIwHT0FxCC0Z97j8P5d9qbeHcRinTXDIsi+qkH5H0PureQGHYg/MEfzpT4hyMgfxbKRrOX+x/VtjoGTpj3Dbfoa7e9HbVHlzcPjfeWSXWtY/Ldd19g30UkJzXc2Z0cRgITIAuYvNGQdssBuN/n7vVt4dxGKdA8LrIp7qc/I+h9xrUZqWhxxuGxMJZmrXQ1qn3/TclUUUVs84UUUUAVis1igCiiihQooooD5B5xuy13M2fvOx+ppf0n0rpPNPK06SsRZlxk4IO599KlxG6HezI+IP+VYUhRQ+GayENWh4ljI8BQffmvB4ue0SfQ1q2CuCV6EZqf/AE2/7kX+AVvTmB9JUrGAe4jXUPgSdqagqxAc9/oabOQJI4ZpWlcoDBIikqfvOMZ2qLwfmgQzxu0etVPmDBTkd/KBjOK8cx8ytNcSvCPDiZsogUDAwNqy72CHRuLrILQT3etLaTUgW3cZGPu9BnoN/dS3xGRpbmeVEPnkdl8rZCsxxsBttS/Lx24ZQjSkqvQbf5V4i4tMpysrg+oYj9KZWWy7W0OMFTjt5X/yqfAhiGChGd8mNsnt3IpRa/kJzrbP8Rrw907dXc/FmP6mlMg9R3RAPlbH8AH6tXpOKBcYRshs5OgfzpAMzfvN/iNeGcnqSfiTVyg6lJzVKQBojbSMKSsTYA6AnBrFzzbIV0voVQc6S6Jv7gq77Z+tcuMhxjJx6ZOPpXg1MhbOmW3Pzp5UdFGe75A/4fdWq59okxBUyow+LfyxXN6KuVEsfzzsdORIgPTSEfOPjmtY55YkZkCjviLJH1O9IdFMosdrnnZssBK5HYiONT+lRG5oBXd59Z7jQFx8t6VKwauUWMLcxE7FpCuc41Y/SgczyDODIB2HiN6Y7Gl6t9tuRSgW7cwyMoXDE+pkkOd89Ccd6s+HtJOMeEwcDIIViuKn8u26bHAz8BVvyY3/AIg+5QPzrjOKb59Z6+H4qWEnF6xe8Xs/R8xm9m3LUdwmtipwRsrbg751Dt02rp7cvwNCYXjDIeoPwxkHqpweo3pXblRtrmxk8C4A3UbRSYycOoHc9/njO9WnLnNolf7PdL9nuxgGNtg5xnMfr0O2T8TVi+if8m8TBT+14dulrX90fVc130VZsbrhJ1W4a5s/xQ9ZIstkmPH3hgn+frTTwDj8F5GHhcN+8p2ZTscMPn16VZ0qcwcnCR/tFo5t7obhlOlH3U4lAG4Ont67g1crh93VdXoPa4fEaY2kvi6//S+q160xqdAwIIBBGCDuCPQilLiPI6BzNZSNaTeq7xt/EnTH5d8Go1tz2YW8C+gkS56IkSM4mJLY8IA7bL3OOu+1XH+lKrb3E8ttcwiBPEdJI0DMoDH9mVcox8p21bbZxkVajNHLNjcLNpPyaa8mir4lxK+gsz4xiSZp4YEmTdQJpVj8YqwwCobODtnt2qbc8DuoYZjb3k8sxhZYxMYyninBDjCDSdiMdPNuNq3XfF7W5jijdDLFdQySAFRjREFLBsnKsNYx6EHpilngNxZOIw0XEYku4xHC9zNK8bLIBIqxusziJiFBH3TtgVtKkcJyzSbquwzJxWWGy4iDJepcx2plVbnwiy4Vx4kTxDSwLDcZONI2Gan8I41Mbu1tZn/bRC4S4A2EuhYjFMB6MrZ9xLDtVvDydahJ1Ikfx4/CleSaWSQx7jQHkYso8x2BqfJwSFrlLop+3SMxq4JHkY5KkdDv0z0yfWqZLGiiihDFFZooDFFFFCkZ7MHqAagTcvxt1UfSrmipSIJt9yBbydY1Pyqhu/ZLbt0QD4V1CimVA4jfextfwEj/AL+NL157J5lzpOa+j68lAe1Si2fK13yBcofu5qruOWJ1/Aa+uGtEPVR9KjTcGhbOUG9KYPkN+FSDqhqO1qw6g19X3fJsD/hFUt57OYm6AVdQfMxiPpXkiu/3XsuHYVSXXstbfapYONEV5NdMvfZvIvRT9DVLc8kSr+E/Q1bAm1imOXlaUfhP0qJJwCQdj9KWCmoqwfhMg7GtDWTjsaWQi4oraYG9DXkofSqDxRXrTWMUBjFbImxXivca5NAWtrdy7aDiunctsdCFsBsb7Ui8BgGRT5w49KwaOw8utmIV55i5dhvECyAhlOUkXZ0YZwQfdnOOleOVTmIVd1ppNUywnLDkpRdMQrfjlxwxhFf5ltycR3YG4wuyyIuWzt16/wAW+HmCZXUMhDKwypByCD0INFxAsisjqGVgQykZBB6gika44HccMJlsMy2+5ktWJONh5ozuSdvj8a5+9DmvL1PZ9lxXVGfyjL8r8HyL3mmymL21xBGsr28jMYiwQujxlG0M2yuMgjOx3GR1pbbl65e24rpgki+1QBIbeS4EreIBNrbUXZIwxkUABsDT2pjsucLaWBplLnSQrxCNnmViQNPhoCx3OMgEdamcG5ghudYQuroVDxyxvFIpbOnKSAHDaTg98GuiaatHjnCUJOMlTQuS8tzx8Q1xKDaGO5cDKgxzziMMoBIOlymvpszNnFR+GcPvZbaws5LQ26W/2VpppJYXybXQ2mJImYnU8Y3bTgZpw4vxiO2UFxIxLBQsUTyvkgn7kYJxhTv02o4LxiK6QvEWwrFHVkZHRwASro4BU4YHBHQiqYLCiqiTmOFZTGS20yQatOU8Z08QISOnl07nAy6jrXu85ggieVJH0mKJZZCQdKo7FVyf3iVbC9TigLSiqPh3NUExYaZ4gsZkLTW80KeGuMsHkUAgZHevHDubYJ3VI0uDr1eG5tpkjfSpbyyOoTcKcHODQF/RUXhd+k8SSx50uoYZGCM9iOxB2I9RUqgCiiigMVmiigCiiigCiiigCiiigCiiigMUEVmigNbwqeoH0qNJwuJuqD6VNooCpk5egb8A/Koc3J9u34R9BTFRQCfc8gQN2A+VUt57MEP3cV0qipQOM3XsvPYVSXns4kH4fyr6BrBUelKLZ8y3fJEi/hP0qqm5Wcfhr6oks0bqoNV11wGA/gpQPluXl9h2Na4+DEdjX0Xe8uQb+X86orrl+Dfyn61Acv4XZlcU02aEEVdHhES9BW+KyQEbVCj5yl/Uir2qnl5AIxiratmQrFZooBc41wOFGe6S3leYqUYW7+HIyyYRmB1KNQG4OQdtt6WuH8uTyQ32I5oizxS2huXWS58aDzDxHDMTHqCgKWJw0nQGukUVEktjUpylWZ3WncI9tFN4M9xPa3Xi3coDRwSKk8MMYKxAOHXA8pYhW6yn31Yez7h8kMEokjePXcSSRiVlacxsEwbh1zrkyGGSSdIQEnFNFFUyJX9DmeHiVqfLL9oaaJ++p9E0Eg9yuun/ANNhUSLgV1PZSTyxKt5Lcw3TQM3lxbyIUg1HYApF32y5roFFAKPE55uIW1xbfZJ7cyQOA8/haNZwAn7N2JByd8YwDU3hfHpWKJLYzwYB8R2MPgppUnIZZCWBIAGF70w0UBQciwMlmmoafEeaYKdiqzTSSopHYhZAMVf0UUAUUUU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4" name="Picture 10" descr="http://i.lnwfile.com/49wbs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4065" y="3807938"/>
            <a:ext cx="1903512" cy="91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robu.in/wp-content/uploads/2014/12/mpu_-_6050_gyro_sensor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313" y="3745302"/>
            <a:ext cx="1176455" cy="1007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71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I²C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pt-BR" dirty="0" smtClean="0"/>
              <a:t>Comunicação mestre-escravo</a:t>
            </a:r>
          </a:p>
          <a:p>
            <a:r>
              <a:rPr lang="pt-BR" dirty="0" smtClean="0"/>
              <a:t>Utiliza apenas duas linhas para comunicação (SDA e SCL)</a:t>
            </a:r>
          </a:p>
          <a:p>
            <a:r>
              <a:rPr lang="pt-BR" dirty="0" smtClean="0"/>
              <a:t>Velocidade de até 400* Kbps </a:t>
            </a:r>
            <a:r>
              <a:rPr lang="pt-BR" dirty="0" err="1" smtClean="0"/>
              <a:t>half</a:t>
            </a:r>
            <a:r>
              <a:rPr lang="pt-BR" dirty="0" smtClean="0"/>
              <a:t>-duplex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48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I²C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92500" lnSpcReduction="10000"/>
          </a:bodyPr>
          <a:lstStyle/>
          <a:p>
            <a:r>
              <a:rPr lang="pt-BR" dirty="0" smtClean="0"/>
              <a:t>Endereçamento </a:t>
            </a:r>
            <a:r>
              <a:rPr lang="pt-BR" dirty="0"/>
              <a:t>via software de 7 </a:t>
            </a:r>
            <a:r>
              <a:rPr lang="pt-BR" dirty="0" smtClean="0"/>
              <a:t>bits ou 10 bits.</a:t>
            </a:r>
            <a:endParaRPr lang="pt-BR" dirty="0"/>
          </a:p>
          <a:p>
            <a:r>
              <a:rPr lang="pt-BR" dirty="0"/>
              <a:t>Necessita </a:t>
            </a:r>
            <a:r>
              <a:rPr lang="pt-BR" dirty="0" err="1"/>
              <a:t>pull-ups</a:t>
            </a:r>
            <a:r>
              <a:rPr lang="pt-BR" dirty="0"/>
              <a:t> nas </a:t>
            </a:r>
            <a:r>
              <a:rPr lang="pt-BR" dirty="0" smtClean="0"/>
              <a:t>linhas SDA e SCL.</a:t>
            </a:r>
          </a:p>
          <a:p>
            <a:r>
              <a:rPr lang="pt-BR" dirty="0" smtClean="0"/>
              <a:t>O endereço do escravo geralmente é descrito no datasheet.</a:t>
            </a:r>
          </a:p>
          <a:p>
            <a:r>
              <a:rPr lang="pt-BR" dirty="0" smtClean="0"/>
              <a:t>Muitas vezes alguns pinos são utilizados para definir o endereço.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238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I²C - Protocolo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 comunicação começa quando o </a:t>
            </a:r>
            <a:r>
              <a:rPr lang="pt-BR" dirty="0" err="1" smtClean="0"/>
              <a:t>master</a:t>
            </a:r>
            <a:r>
              <a:rPr lang="pt-BR" dirty="0" smtClean="0"/>
              <a:t> define o estado do barramento como S (</a:t>
            </a:r>
            <a:r>
              <a:rPr lang="pt-BR" i="1" dirty="0" smtClean="0"/>
              <a:t>start</a:t>
            </a:r>
            <a:r>
              <a:rPr lang="pt-BR" dirty="0" smtClean="0"/>
              <a:t>), que é quando ocorre uma borda de descida na linha SDA enquanto a SCL está em nível alto.</a:t>
            </a:r>
          </a:p>
          <a:p>
            <a:r>
              <a:rPr lang="pt-BR" dirty="0" smtClean="0"/>
              <a:t>Até o </a:t>
            </a:r>
            <a:r>
              <a:rPr lang="pt-BR" dirty="0" err="1" smtClean="0"/>
              <a:t>master</a:t>
            </a:r>
            <a:r>
              <a:rPr lang="pt-BR" dirty="0" smtClean="0"/>
              <a:t> definir o estado como P (stop) o barramento será considerado ocupado.</a:t>
            </a:r>
          </a:p>
          <a:p>
            <a:r>
              <a:rPr lang="pt-BR" dirty="0" smtClean="0"/>
              <a:t>O estado P é definido quando ocorre </a:t>
            </a:r>
            <a:r>
              <a:rPr lang="pt-BR" dirty="0"/>
              <a:t>uma borda de </a:t>
            </a:r>
            <a:r>
              <a:rPr lang="pt-BR" dirty="0" smtClean="0"/>
              <a:t>subida na </a:t>
            </a:r>
            <a:r>
              <a:rPr lang="pt-BR" dirty="0"/>
              <a:t>linha SDA enquanto a SCL está em nível </a:t>
            </a:r>
            <a:r>
              <a:rPr lang="pt-BR" dirty="0" smtClean="0"/>
              <a:t>alto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082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I²C - Protocolo</a:t>
            </a:r>
            <a:endParaRPr lang="pt-BR" sz="4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800809"/>
            <a:ext cx="7786687" cy="2192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51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I²C - Escrita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1783209"/>
          </a:xfrm>
        </p:spPr>
        <p:txBody>
          <a:bodyPr>
            <a:normAutofit fontScale="55000" lnSpcReduction="20000"/>
          </a:bodyPr>
          <a:lstStyle/>
          <a:p>
            <a:r>
              <a:rPr lang="pt-BR" dirty="0" smtClean="0"/>
              <a:t>S (START): Estado de inicialização</a:t>
            </a:r>
          </a:p>
          <a:p>
            <a:r>
              <a:rPr lang="pt-BR" dirty="0" smtClean="0"/>
              <a:t>AD+W: Endereço do slave + bit de escrita (R/W = 0)</a:t>
            </a:r>
            <a:endParaRPr lang="pt-BR" dirty="0"/>
          </a:p>
          <a:p>
            <a:r>
              <a:rPr lang="pt-BR" dirty="0"/>
              <a:t>ACK (</a:t>
            </a:r>
            <a:r>
              <a:rPr lang="pt-BR" dirty="0" err="1"/>
              <a:t>acknowledge</a:t>
            </a:r>
            <a:r>
              <a:rPr lang="pt-BR" dirty="0"/>
              <a:t>):  bit de confirmação enviado pelo slave</a:t>
            </a:r>
          </a:p>
          <a:p>
            <a:r>
              <a:rPr lang="pt-BR" dirty="0" smtClean="0"/>
              <a:t>RA: Endereço do registrador do slave</a:t>
            </a:r>
          </a:p>
          <a:p>
            <a:r>
              <a:rPr lang="pt-BR" dirty="0" smtClean="0"/>
              <a:t>DATA: 8 bits de dados a serem enviados pelo </a:t>
            </a:r>
            <a:r>
              <a:rPr lang="pt-BR" dirty="0" err="1" smtClean="0"/>
              <a:t>master</a:t>
            </a:r>
            <a:endParaRPr lang="pt-BR" dirty="0" smtClean="0"/>
          </a:p>
          <a:p>
            <a:r>
              <a:rPr lang="pt-BR" dirty="0" smtClean="0"/>
              <a:t>P (STOP): Estado de parada</a:t>
            </a:r>
            <a:endParaRPr lang="pt-BR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83360"/>
            <a:ext cx="5628928" cy="214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2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I²C - Leitura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059582"/>
            <a:ext cx="7787208" cy="2307704"/>
          </a:xfrm>
        </p:spPr>
        <p:txBody>
          <a:bodyPr>
            <a:noAutofit/>
          </a:bodyPr>
          <a:lstStyle/>
          <a:p>
            <a:r>
              <a:rPr lang="pt-BR" sz="1400" dirty="0" smtClean="0"/>
              <a:t>S (START): Estado de inicialização</a:t>
            </a:r>
          </a:p>
          <a:p>
            <a:r>
              <a:rPr lang="pt-BR" sz="1400" dirty="0" err="1" smtClean="0"/>
              <a:t>Sr</a:t>
            </a:r>
            <a:r>
              <a:rPr lang="pt-BR" sz="1400" dirty="0" smtClean="0"/>
              <a:t> (</a:t>
            </a:r>
            <a:r>
              <a:rPr lang="pt-BR" sz="1400" dirty="0" err="1" smtClean="0"/>
              <a:t>Repeated</a:t>
            </a:r>
            <a:r>
              <a:rPr lang="pt-BR" sz="1400" dirty="0" smtClean="0"/>
              <a:t> START): </a:t>
            </a:r>
            <a:r>
              <a:rPr lang="pt-BR" sz="1400" dirty="0" err="1" smtClean="0"/>
              <a:t>Recinicialização</a:t>
            </a:r>
            <a:r>
              <a:rPr lang="pt-BR" sz="1400" dirty="0" smtClean="0"/>
              <a:t> do estado START sem antes ocorrer o STOP.</a:t>
            </a:r>
            <a:endParaRPr lang="pt-BR" sz="1400" dirty="0"/>
          </a:p>
          <a:p>
            <a:r>
              <a:rPr lang="pt-BR" sz="1400" dirty="0"/>
              <a:t>AD+W: Endereço do slave + bit de escrita (R/W = 0</a:t>
            </a:r>
            <a:r>
              <a:rPr lang="pt-BR" sz="1400" dirty="0" smtClean="0"/>
              <a:t>)</a:t>
            </a:r>
            <a:endParaRPr lang="pt-BR" sz="1400" dirty="0"/>
          </a:p>
          <a:p>
            <a:r>
              <a:rPr lang="pt-BR" sz="1400" dirty="0" smtClean="0"/>
              <a:t>AD+R: </a:t>
            </a:r>
            <a:r>
              <a:rPr lang="pt-BR" sz="1400" dirty="0"/>
              <a:t>Endereço do slave + bit de </a:t>
            </a:r>
            <a:r>
              <a:rPr lang="pt-BR" sz="1400" dirty="0" smtClean="0"/>
              <a:t>leitura (R/W </a:t>
            </a:r>
            <a:r>
              <a:rPr lang="pt-BR" sz="1400" dirty="0"/>
              <a:t>= </a:t>
            </a:r>
            <a:r>
              <a:rPr lang="pt-BR" sz="1400" dirty="0" smtClean="0"/>
              <a:t>1)</a:t>
            </a:r>
            <a:endParaRPr lang="pt-BR" sz="1400" dirty="0"/>
          </a:p>
          <a:p>
            <a:r>
              <a:rPr lang="pt-BR" sz="1400" dirty="0"/>
              <a:t>ACK (</a:t>
            </a:r>
            <a:r>
              <a:rPr lang="pt-BR" sz="1400" dirty="0" err="1" smtClean="0"/>
              <a:t>acknowledge</a:t>
            </a:r>
            <a:r>
              <a:rPr lang="pt-BR" sz="1400" dirty="0" smtClean="0"/>
              <a:t>):  </a:t>
            </a:r>
            <a:r>
              <a:rPr lang="pt-BR" sz="1400" dirty="0"/>
              <a:t>bit de confirmação enviado pelo slave</a:t>
            </a:r>
          </a:p>
          <a:p>
            <a:r>
              <a:rPr lang="pt-BR" sz="1400" dirty="0" smtClean="0"/>
              <a:t>NACK (</a:t>
            </a:r>
            <a:r>
              <a:rPr lang="pt-BR" sz="1400" dirty="0" err="1" smtClean="0"/>
              <a:t>not</a:t>
            </a:r>
            <a:r>
              <a:rPr lang="pt-BR" sz="1400" dirty="0"/>
              <a:t> </a:t>
            </a:r>
            <a:r>
              <a:rPr lang="pt-BR" sz="1400" dirty="0" err="1" smtClean="0"/>
              <a:t>acknowledge</a:t>
            </a:r>
            <a:r>
              <a:rPr lang="pt-BR" sz="1400" dirty="0" smtClean="0"/>
              <a:t>):  </a:t>
            </a:r>
            <a:r>
              <a:rPr lang="pt-BR" sz="1400" dirty="0"/>
              <a:t>bit </a:t>
            </a:r>
            <a:r>
              <a:rPr lang="pt-BR" sz="1400" dirty="0" smtClean="0"/>
              <a:t>que confirma o fim da leitura</a:t>
            </a:r>
          </a:p>
          <a:p>
            <a:r>
              <a:rPr lang="pt-BR" sz="1400" dirty="0" smtClean="0"/>
              <a:t>RA: Endereço do registrador do slave</a:t>
            </a:r>
          </a:p>
          <a:p>
            <a:r>
              <a:rPr lang="pt-BR" sz="1400" dirty="0" smtClean="0"/>
              <a:t>DATA: 8 bits de dados a serem enviados pelo </a:t>
            </a:r>
            <a:r>
              <a:rPr lang="pt-BR" sz="1400" dirty="0" err="1" smtClean="0"/>
              <a:t>master</a:t>
            </a:r>
            <a:endParaRPr lang="pt-BR" sz="1400" dirty="0" smtClean="0"/>
          </a:p>
          <a:p>
            <a:r>
              <a:rPr lang="pt-BR" sz="1400" dirty="0" smtClean="0"/>
              <a:t>P (STOP): Estado de parada</a:t>
            </a:r>
            <a:endParaRPr lang="pt-BR" sz="1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3425842"/>
            <a:ext cx="6048673" cy="1724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205979"/>
            <a:ext cx="6984776" cy="85725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I²C – </a:t>
            </a:r>
            <a:r>
              <a:rPr lang="pt-BR" sz="4000" dirty="0" err="1" smtClean="0"/>
              <a:t>mikroC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99592" y="1200151"/>
            <a:ext cx="7787208" cy="3394472"/>
          </a:xfrm>
        </p:spPr>
        <p:txBody>
          <a:bodyPr>
            <a:normAutofit/>
          </a:bodyPr>
          <a:lstStyle/>
          <a:p>
            <a:r>
              <a:rPr lang="en-US" dirty="0" err="1">
                <a:cs typeface="Courier New" panose="02070309020205020404" pitchFamily="49" charset="0"/>
              </a:rPr>
              <a:t>Escrita</a:t>
            </a:r>
            <a:endParaRPr lang="en-US" sz="24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b="1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I2C1_Init(100000);  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inicializa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módulo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I²C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config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padrão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I2C1_Start();       //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Estado START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I2C1_Write(0xA2);   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Endereço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Slave + W bit (0)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I2C1_Write(2);     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Envia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endereço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registrador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I2C1_Write(0xF0);   //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Envia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o dado a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ser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escrito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I2C1_Stop();        //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Estado STOP</a:t>
            </a:r>
            <a:endParaRPr lang="pt-BR" sz="1600" dirty="0"/>
          </a:p>
          <a:p>
            <a:pPr marL="0" indent="0">
              <a:buNone/>
            </a:pPr>
            <a:endParaRPr lang="pt-BR" dirty="0" smtClean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2164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Notas_de_Aula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Template_Notas_de_Aula</Template>
  <TotalTime>1205</TotalTime>
  <Words>726</Words>
  <Application>Microsoft Office PowerPoint</Application>
  <PresentationFormat>Apresentação na tela (16:9)</PresentationFormat>
  <Paragraphs>112</Paragraphs>
  <Slides>16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Template_Notas_de_Aula</vt:lpstr>
      <vt:lpstr>dsPIC – Aula 3</vt:lpstr>
      <vt:lpstr>Protocolos de Comunicação</vt:lpstr>
      <vt:lpstr>I²C</vt:lpstr>
      <vt:lpstr>I²C</vt:lpstr>
      <vt:lpstr>I²C - Protocolo</vt:lpstr>
      <vt:lpstr>I²C - Protocolo</vt:lpstr>
      <vt:lpstr>I²C - Escrita</vt:lpstr>
      <vt:lpstr>I²C - Leitura</vt:lpstr>
      <vt:lpstr>I²C – mikroC</vt:lpstr>
      <vt:lpstr>I²C – mikroC</vt:lpstr>
      <vt:lpstr>SPI</vt:lpstr>
      <vt:lpstr>SPI</vt:lpstr>
      <vt:lpstr>SPI</vt:lpstr>
      <vt:lpstr>SPI - Protocolo</vt:lpstr>
      <vt:lpstr>SPI – mikroC</vt:lpstr>
      <vt:lpstr>SPI – mikroC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dsPIC</dc:title>
  <dc:creator>Ricardo Teixeira</dc:creator>
  <cp:lastModifiedBy>Ricardo Teixeira</cp:lastModifiedBy>
  <cp:revision>48</cp:revision>
  <dcterms:created xsi:type="dcterms:W3CDTF">2016-02-03T13:55:21Z</dcterms:created>
  <dcterms:modified xsi:type="dcterms:W3CDTF">2016-02-17T03:02:48Z</dcterms:modified>
</cp:coreProperties>
</file>