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6" r:id="rId4"/>
    <p:sldId id="271" r:id="rId5"/>
    <p:sldId id="272" r:id="rId6"/>
    <p:sldId id="268" r:id="rId7"/>
    <p:sldId id="273" r:id="rId8"/>
    <p:sldId id="275" r:id="rId9"/>
    <p:sldId id="274" r:id="rId10"/>
    <p:sldId id="276" r:id="rId11"/>
    <p:sldId id="286" r:id="rId12"/>
    <p:sldId id="267" r:id="rId13"/>
    <p:sldId id="277" r:id="rId14"/>
    <p:sldId id="278" r:id="rId15"/>
    <p:sldId id="282" r:id="rId16"/>
    <p:sldId id="279" r:id="rId17"/>
    <p:sldId id="269" r:id="rId18"/>
    <p:sldId id="262" r:id="rId19"/>
    <p:sldId id="283" r:id="rId20"/>
    <p:sldId id="285" r:id="rId21"/>
    <p:sldId id="284" r:id="rId22"/>
    <p:sldId id="280" r:id="rId23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86" autoAdjust="0"/>
  </p:normalViewPr>
  <p:slideViewPr>
    <p:cSldViewPr>
      <p:cViewPr varScale="1">
        <p:scale>
          <a:sx n="135" d="100"/>
          <a:sy n="135" d="100"/>
        </p:scale>
        <p:origin x="-91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06436-78F0-4C42-AB1D-9F371AC96DDD}" type="datetimeFigureOut">
              <a:rPr lang="pt-BR" smtClean="0"/>
              <a:t>02/02/2016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B4959-BB9A-44DA-8BF9-9665028611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573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B4959-BB9A-44DA-8BF9-96650286116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8876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B4959-BB9A-44DA-8BF9-96650286116F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508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Com 2 barramentos é possível receber duas amostras de dados podem ser simultaneamente aparecerem no módulo DSP, serem multiplicados e o produto adicionado à soma parcial no acumulador.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B4959-BB9A-44DA-8BF9-96650286116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312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B4959-BB9A-44DA-8BF9-96650286116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8666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B4959-BB9A-44DA-8BF9-96650286116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8666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B4959-BB9A-44DA-8BF9-96650286116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8666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B4959-BB9A-44DA-8BF9-96650286116F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86668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B4959-BB9A-44DA-8BF9-96650286116F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8666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B4959-BB9A-44DA-8BF9-96650286116F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508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B4959-BB9A-44DA-8BF9-96650286116F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508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C4E0-263D-4453-ACD3-BD6B206F9EE0}" type="datetimeFigureOut">
              <a:rPr lang="pt-BR" smtClean="0"/>
              <a:t>02/02/2016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9CDF-13FB-4B96-9C98-A49818012D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3478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C4E0-263D-4453-ACD3-BD6B206F9EE0}" type="datetimeFigureOut">
              <a:rPr lang="pt-BR" smtClean="0"/>
              <a:t>02/02/2016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9CDF-13FB-4B96-9C98-A49818012D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203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C4E0-263D-4453-ACD3-BD6B206F9EE0}" type="datetimeFigureOut">
              <a:rPr lang="pt-BR" smtClean="0"/>
              <a:t>02/02/2016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9CDF-13FB-4B96-9C98-A49818012D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0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C4E0-263D-4453-ACD3-BD6B206F9EE0}" type="datetimeFigureOut">
              <a:rPr lang="pt-BR" smtClean="0"/>
              <a:t>02/02/2016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9CDF-13FB-4B96-9C98-A49818012D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945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C4E0-263D-4453-ACD3-BD6B206F9EE0}" type="datetimeFigureOut">
              <a:rPr lang="pt-BR" smtClean="0"/>
              <a:t>02/02/2016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9CDF-13FB-4B96-9C98-A49818012D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680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C4E0-263D-4453-ACD3-BD6B206F9EE0}" type="datetimeFigureOut">
              <a:rPr lang="pt-BR" smtClean="0"/>
              <a:t>02/02/2016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9CDF-13FB-4B96-9C98-A49818012D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139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C4E0-263D-4453-ACD3-BD6B206F9EE0}" type="datetimeFigureOut">
              <a:rPr lang="pt-BR" smtClean="0"/>
              <a:t>02/02/2016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9CDF-13FB-4B96-9C98-A49818012D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8921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C4E0-263D-4453-ACD3-BD6B206F9EE0}" type="datetimeFigureOut">
              <a:rPr lang="pt-BR" smtClean="0"/>
              <a:t>02/02/2016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9CDF-13FB-4B96-9C98-A49818012D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7536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C4E0-263D-4453-ACD3-BD6B206F9EE0}" type="datetimeFigureOut">
              <a:rPr lang="pt-BR" smtClean="0"/>
              <a:t>02/02/2016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9CDF-13FB-4B96-9C98-A49818012D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7296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C4E0-263D-4453-ACD3-BD6B206F9EE0}" type="datetimeFigureOut">
              <a:rPr lang="pt-BR" smtClean="0"/>
              <a:t>02/02/2016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9CDF-13FB-4B96-9C98-A49818012D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0236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5C4E0-263D-4453-ACD3-BD6B206F9EE0}" type="datetimeFigureOut">
              <a:rPr lang="pt-BR" smtClean="0"/>
              <a:t>02/02/2016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49CDF-13FB-4B96-9C98-A49818012D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636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5C4E0-263D-4453-ACD3-BD6B206F9EE0}" type="datetimeFigureOut">
              <a:rPr lang="pt-BR" smtClean="0"/>
              <a:t>02/02/2016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49CDF-13FB-4B96-9C98-A49818012D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249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1.microchip.com/downloads/en/DeviceDoc/70046E.pdf" TargetMode="External"/><Relationship Id="rId7" Type="http://schemas.openxmlformats.org/officeDocument/2006/relationships/hyperlink" Target="http://www.mikroe.com/forum/" TargetMode="External"/><Relationship Id="rId2" Type="http://schemas.openxmlformats.org/officeDocument/2006/relationships/hyperlink" Target="http://ww1.microchip.com/downloads/en/DeviceDoc/70138G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ibstock.com/" TargetMode="External"/><Relationship Id="rId5" Type="http://schemas.openxmlformats.org/officeDocument/2006/relationships/hyperlink" Target="http://www.mikroe.com/products/view/266/programming-dspic-mcu-in-c" TargetMode="External"/><Relationship Id="rId4" Type="http://schemas.openxmlformats.org/officeDocument/2006/relationships/hyperlink" Target="http://www.mikroe.com/products/view/285/book-pic-microcontrollers-programming-in-c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3568" y="771550"/>
            <a:ext cx="7772400" cy="1102519"/>
          </a:xfrm>
        </p:spPr>
        <p:txBody>
          <a:bodyPr/>
          <a:lstStyle/>
          <a:p>
            <a:r>
              <a:rPr lang="pt-BR" dirty="0" err="1" smtClean="0"/>
              <a:t>dsPIC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403648" y="2499742"/>
            <a:ext cx="6400800" cy="1314450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Prof. Ricardo Teixeira</a:t>
            </a:r>
          </a:p>
          <a:p>
            <a:r>
              <a:rPr lang="pt-BR" dirty="0" smtClean="0"/>
              <a:t>Especialização em Sistemas Embarcados</a:t>
            </a:r>
          </a:p>
          <a:p>
            <a:r>
              <a:rPr lang="pt-BR" dirty="0" smtClean="0"/>
              <a:t>POLI - UPE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347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icrochip.com/_images/dsPIC30FArchblkdgr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75606"/>
            <a:ext cx="5568553" cy="325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00192" y="1200151"/>
            <a:ext cx="2736304" cy="3394472"/>
          </a:xfrm>
        </p:spPr>
        <p:txBody>
          <a:bodyPr>
            <a:normAutofit/>
          </a:bodyPr>
          <a:lstStyle/>
          <a:p>
            <a:r>
              <a:rPr lang="pt-BR" sz="1400" dirty="0" smtClean="0"/>
              <a:t>Acumuladores A e B de 40 bits</a:t>
            </a:r>
          </a:p>
          <a:p>
            <a:r>
              <a:rPr lang="pt-BR" sz="1400" dirty="0" smtClean="0"/>
              <a:t>DSP </a:t>
            </a:r>
            <a:r>
              <a:rPr lang="pt-BR" sz="1400" dirty="0" err="1" smtClean="0"/>
              <a:t>Engine</a:t>
            </a:r>
            <a:r>
              <a:rPr lang="pt-BR" sz="1400" dirty="0" smtClean="0"/>
              <a:t> para executar instruções específicas</a:t>
            </a:r>
            <a:endParaRPr lang="pt-BR" sz="1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05979"/>
            <a:ext cx="6984776" cy="857250"/>
          </a:xfrm>
        </p:spPr>
        <p:txBody>
          <a:bodyPr>
            <a:normAutofit/>
          </a:bodyPr>
          <a:lstStyle/>
          <a:p>
            <a:pPr algn="r"/>
            <a:r>
              <a:rPr lang="pt-BR" sz="3600" dirty="0"/>
              <a:t>dsPIC30F4013</a:t>
            </a:r>
          </a:p>
        </p:txBody>
      </p:sp>
    </p:spTree>
    <p:extLst>
      <p:ext uri="{BB962C8B-B14F-4D97-AF65-F5344CB8AC3E}">
        <p14:creationId xmlns:p14="http://schemas.microsoft.com/office/powerpoint/2010/main" val="77890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SP module block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1510"/>
            <a:ext cx="4675301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52120" y="1200151"/>
            <a:ext cx="3384376" cy="3394472"/>
          </a:xfrm>
        </p:spPr>
        <p:txBody>
          <a:bodyPr>
            <a:normAutofit/>
          </a:bodyPr>
          <a:lstStyle/>
          <a:p>
            <a:r>
              <a:rPr lang="pt-BR" sz="1400" dirty="0" smtClean="0"/>
              <a:t>Dois </a:t>
            </a:r>
            <a:r>
              <a:rPr lang="pt-BR" sz="1400" dirty="0"/>
              <a:t>barramentos de dados (X Data Bus e Y Data Bus)</a:t>
            </a:r>
          </a:p>
          <a:p>
            <a:r>
              <a:rPr lang="pt-BR" sz="1400" dirty="0"/>
              <a:t>Barramento X apenas para MCU e ambos para DSP</a:t>
            </a:r>
          </a:p>
          <a:p>
            <a:endParaRPr lang="pt-BR" sz="14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05979"/>
            <a:ext cx="6984776" cy="857250"/>
          </a:xfrm>
        </p:spPr>
        <p:txBody>
          <a:bodyPr>
            <a:normAutofit/>
          </a:bodyPr>
          <a:lstStyle/>
          <a:p>
            <a:pPr algn="r"/>
            <a:r>
              <a:rPr lang="pt-BR" sz="3600" dirty="0" smtClean="0"/>
              <a:t>DSP </a:t>
            </a:r>
            <a:r>
              <a:rPr lang="pt-BR" sz="3600" dirty="0" err="1" smtClean="0"/>
              <a:t>Engine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76526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05979"/>
            <a:ext cx="7056784" cy="857250"/>
          </a:xfrm>
        </p:spPr>
        <p:txBody>
          <a:bodyPr>
            <a:normAutofit/>
          </a:bodyPr>
          <a:lstStyle/>
          <a:p>
            <a:r>
              <a:rPr lang="pt-BR" sz="4000" dirty="0" smtClean="0"/>
              <a:t>Ferramenta de Desenvolvimento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200151"/>
            <a:ext cx="7787208" cy="3394472"/>
          </a:xfrm>
        </p:spPr>
        <p:txBody>
          <a:bodyPr>
            <a:normAutofit/>
          </a:bodyPr>
          <a:lstStyle/>
          <a:p>
            <a:r>
              <a:rPr lang="pt-BR" dirty="0" err="1" smtClean="0"/>
              <a:t>mikroC</a:t>
            </a:r>
            <a:r>
              <a:rPr lang="pt-BR" dirty="0" smtClean="0"/>
              <a:t> PRO for </a:t>
            </a:r>
            <a:r>
              <a:rPr lang="pt-BR" dirty="0" err="1" smtClean="0"/>
              <a:t>dsPIC</a:t>
            </a:r>
            <a:endParaRPr lang="pt-BR" dirty="0" smtClean="0"/>
          </a:p>
          <a:p>
            <a:pPr lvl="1"/>
            <a:r>
              <a:rPr lang="pt-BR" dirty="0" smtClean="0"/>
              <a:t>Diversas ferramentas integradas.</a:t>
            </a:r>
          </a:p>
          <a:p>
            <a:pPr lvl="1"/>
            <a:r>
              <a:rPr lang="pt-BR" dirty="0" smtClean="0"/>
              <a:t>Várias bibliotecas nativas.</a:t>
            </a:r>
          </a:p>
          <a:p>
            <a:pPr lvl="1"/>
            <a:r>
              <a:rPr lang="pt-BR" dirty="0" smtClean="0"/>
              <a:t>Linguagem C, porém com diferenças em relação ao CCS.</a:t>
            </a:r>
          </a:p>
          <a:p>
            <a:pPr lvl="1"/>
            <a:r>
              <a:rPr lang="pt-BR" dirty="0" smtClean="0"/>
              <a:t>Kit </a:t>
            </a:r>
            <a:r>
              <a:rPr lang="pt-BR" dirty="0" err="1" smtClean="0"/>
              <a:t>EasyPIC</a:t>
            </a:r>
            <a:r>
              <a:rPr lang="pt-BR" dirty="0" smtClean="0"/>
              <a:t> v7 for dsPIC30.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4950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192"/>
            <a:ext cx="7848872" cy="511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35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192"/>
            <a:ext cx="7848872" cy="511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7494"/>
            <a:ext cx="1501869" cy="469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10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192"/>
            <a:ext cx="7848872" cy="5118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55526"/>
            <a:ext cx="5260255" cy="376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92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119" y="0"/>
            <a:ext cx="787313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57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Material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200151"/>
            <a:ext cx="7787208" cy="339447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pt-BR" sz="2100" dirty="0" smtClean="0"/>
              <a:t>Livro: </a:t>
            </a:r>
            <a:r>
              <a:rPr lang="pt-BR" sz="2000" dirty="0" err="1" smtClean="0"/>
              <a:t>Dogan</a:t>
            </a:r>
            <a:r>
              <a:rPr lang="pt-BR" sz="2000" dirty="0" smtClean="0"/>
              <a:t> Ibrahim,  ADVANCED PIC MICROCONTROLLER PROJECTS IN C: </a:t>
            </a:r>
            <a:r>
              <a:rPr lang="pt-BR" sz="2000" dirty="0" err="1" smtClean="0"/>
              <a:t>From</a:t>
            </a:r>
            <a:r>
              <a:rPr lang="pt-BR" sz="2000" dirty="0" smtClean="0"/>
              <a:t> USB </a:t>
            </a:r>
            <a:r>
              <a:rPr lang="pt-BR" sz="2000" dirty="0" err="1" smtClean="0"/>
              <a:t>to</a:t>
            </a:r>
            <a:r>
              <a:rPr lang="pt-BR" sz="2000" dirty="0" smtClean="0"/>
              <a:t> RTOS </a:t>
            </a:r>
            <a:r>
              <a:rPr lang="pt-BR" sz="2000" dirty="0" err="1" smtClean="0"/>
              <a:t>with</a:t>
            </a:r>
            <a:r>
              <a:rPr lang="pt-BR" sz="2000" dirty="0" smtClean="0"/>
              <a:t> </a:t>
            </a:r>
            <a:r>
              <a:rPr lang="pt-BR" sz="2000" dirty="0" err="1" smtClean="0"/>
              <a:t>the</a:t>
            </a:r>
            <a:r>
              <a:rPr lang="pt-BR" sz="2000" dirty="0" smtClean="0"/>
              <a:t> PIC18F Series, </a:t>
            </a:r>
            <a:r>
              <a:rPr lang="pt-BR" sz="2000" dirty="0" err="1" smtClean="0"/>
              <a:t>Newnes</a:t>
            </a:r>
            <a:r>
              <a:rPr lang="pt-BR" sz="2000" dirty="0" smtClean="0"/>
              <a:t>, 2008.</a:t>
            </a:r>
          </a:p>
          <a:p>
            <a:pPr>
              <a:lnSpc>
                <a:spcPct val="110000"/>
              </a:lnSpc>
            </a:pPr>
            <a:r>
              <a:rPr lang="pt-BR" sz="2100" b="1" dirty="0" smtClean="0"/>
              <a:t>dsPIC30F </a:t>
            </a:r>
            <a:r>
              <a:rPr lang="pt-BR" sz="2100" b="1" dirty="0"/>
              <a:t>Datasheet </a:t>
            </a:r>
            <a:r>
              <a:rPr lang="pt-BR" sz="2100" dirty="0" smtClean="0"/>
              <a:t>(</a:t>
            </a:r>
            <a:r>
              <a:rPr lang="pt-BR" sz="2100" dirty="0" smtClean="0">
                <a:hlinkClick r:id="rId2"/>
              </a:rPr>
              <a:t>ww1.microchip.com/downloads/</a:t>
            </a:r>
            <a:r>
              <a:rPr lang="pt-BR" sz="2100" dirty="0" err="1" smtClean="0">
                <a:hlinkClick r:id="rId2"/>
              </a:rPr>
              <a:t>en</a:t>
            </a:r>
            <a:r>
              <a:rPr lang="pt-BR" sz="2100" dirty="0" smtClean="0">
                <a:hlinkClick r:id="rId2"/>
              </a:rPr>
              <a:t>/</a:t>
            </a:r>
            <a:r>
              <a:rPr lang="pt-BR" sz="2100" dirty="0" err="1" smtClean="0">
                <a:hlinkClick r:id="rId2"/>
              </a:rPr>
              <a:t>DeviceDoc</a:t>
            </a:r>
            <a:r>
              <a:rPr lang="pt-BR" sz="2100" dirty="0" smtClean="0">
                <a:hlinkClick r:id="rId2"/>
              </a:rPr>
              <a:t>/70138G.pdf</a:t>
            </a:r>
            <a:r>
              <a:rPr lang="pt-BR" sz="2100" dirty="0" smtClean="0"/>
              <a:t> )</a:t>
            </a:r>
          </a:p>
          <a:p>
            <a:pPr>
              <a:lnSpc>
                <a:spcPct val="110000"/>
              </a:lnSpc>
            </a:pPr>
            <a:r>
              <a:rPr lang="pt-BR" sz="2100" dirty="0" smtClean="0"/>
              <a:t>dsPIC30F Family </a:t>
            </a:r>
            <a:r>
              <a:rPr lang="pt-BR" sz="2100" dirty="0" err="1" smtClean="0"/>
              <a:t>Reference</a:t>
            </a:r>
            <a:r>
              <a:rPr lang="pt-BR" sz="2100" dirty="0" smtClean="0"/>
              <a:t> Manual (</a:t>
            </a:r>
            <a:r>
              <a:rPr lang="pt-BR" sz="2100" dirty="0" smtClean="0">
                <a:hlinkClick r:id="rId3"/>
              </a:rPr>
              <a:t>ww1.microchip.com/downloads/</a:t>
            </a:r>
            <a:r>
              <a:rPr lang="pt-BR" sz="2100" dirty="0" err="1" smtClean="0">
                <a:hlinkClick r:id="rId3"/>
              </a:rPr>
              <a:t>en</a:t>
            </a:r>
            <a:r>
              <a:rPr lang="pt-BR" sz="2100" dirty="0" smtClean="0">
                <a:hlinkClick r:id="rId3"/>
              </a:rPr>
              <a:t>/</a:t>
            </a:r>
            <a:r>
              <a:rPr lang="pt-BR" sz="2100" dirty="0" err="1" smtClean="0">
                <a:hlinkClick r:id="rId3"/>
              </a:rPr>
              <a:t>DeviceDoc</a:t>
            </a:r>
            <a:r>
              <a:rPr lang="pt-BR" sz="2100" dirty="0" smtClean="0">
                <a:hlinkClick r:id="rId3"/>
              </a:rPr>
              <a:t>/70046E.pdf</a:t>
            </a:r>
            <a:r>
              <a:rPr lang="pt-BR" sz="2100" dirty="0" smtClean="0"/>
              <a:t>)</a:t>
            </a:r>
          </a:p>
          <a:p>
            <a:pPr>
              <a:lnSpc>
                <a:spcPct val="110000"/>
              </a:lnSpc>
            </a:pPr>
            <a:r>
              <a:rPr lang="pt-BR" sz="2100" dirty="0"/>
              <a:t>PIC </a:t>
            </a:r>
            <a:r>
              <a:rPr lang="pt-BR" sz="2100" dirty="0" err="1"/>
              <a:t>Microcontrollers</a:t>
            </a:r>
            <a:r>
              <a:rPr lang="pt-BR" sz="2100" dirty="0"/>
              <a:t> - Programming in C </a:t>
            </a:r>
            <a:r>
              <a:rPr lang="pt-BR" sz="2100" dirty="0" smtClean="0"/>
              <a:t>(</a:t>
            </a:r>
            <a:r>
              <a:rPr lang="pt-BR" sz="2100" dirty="0" smtClean="0">
                <a:hlinkClick r:id="rId4"/>
              </a:rPr>
              <a:t>www.mikroe.com/</a:t>
            </a:r>
            <a:r>
              <a:rPr lang="pt-BR" sz="2100" dirty="0" err="1" smtClean="0">
                <a:hlinkClick r:id="rId4"/>
              </a:rPr>
              <a:t>products</a:t>
            </a:r>
            <a:r>
              <a:rPr lang="pt-BR" sz="2100" dirty="0" smtClean="0">
                <a:hlinkClick r:id="rId4"/>
              </a:rPr>
              <a:t>/</a:t>
            </a:r>
            <a:r>
              <a:rPr lang="pt-BR" sz="2100" dirty="0" err="1" smtClean="0">
                <a:hlinkClick r:id="rId4"/>
              </a:rPr>
              <a:t>view</a:t>
            </a:r>
            <a:r>
              <a:rPr lang="pt-BR" sz="2100" dirty="0" smtClean="0">
                <a:hlinkClick r:id="rId4"/>
              </a:rPr>
              <a:t>/285/book-</a:t>
            </a:r>
            <a:r>
              <a:rPr lang="pt-BR" sz="2100" dirty="0" err="1" smtClean="0">
                <a:hlinkClick r:id="rId4"/>
              </a:rPr>
              <a:t>pic</a:t>
            </a:r>
            <a:r>
              <a:rPr lang="pt-BR" sz="2100" dirty="0" smtClean="0">
                <a:hlinkClick r:id="rId4"/>
              </a:rPr>
              <a:t>-</a:t>
            </a:r>
            <a:r>
              <a:rPr lang="pt-BR" sz="2100" dirty="0" err="1" smtClean="0">
                <a:hlinkClick r:id="rId4"/>
              </a:rPr>
              <a:t>microcontrollers</a:t>
            </a:r>
            <a:r>
              <a:rPr lang="pt-BR" sz="2100" dirty="0" smtClean="0">
                <a:hlinkClick r:id="rId4"/>
              </a:rPr>
              <a:t>-</a:t>
            </a:r>
            <a:r>
              <a:rPr lang="pt-BR" sz="2100" dirty="0" err="1" smtClean="0">
                <a:hlinkClick r:id="rId4"/>
              </a:rPr>
              <a:t>programming</a:t>
            </a:r>
            <a:r>
              <a:rPr lang="pt-BR" sz="2100" dirty="0" smtClean="0">
                <a:hlinkClick r:id="rId4"/>
              </a:rPr>
              <a:t>-</a:t>
            </a:r>
            <a:r>
              <a:rPr lang="pt-BR" sz="2100" dirty="0" err="1" smtClean="0">
                <a:hlinkClick r:id="rId4"/>
              </a:rPr>
              <a:t>in-c</a:t>
            </a:r>
            <a:r>
              <a:rPr lang="pt-BR" sz="2100" dirty="0" smtClean="0"/>
              <a:t>)</a:t>
            </a:r>
            <a:endParaRPr lang="pt-BR" sz="2100" dirty="0"/>
          </a:p>
          <a:p>
            <a:pPr>
              <a:lnSpc>
                <a:spcPct val="110000"/>
              </a:lnSpc>
            </a:pPr>
            <a:r>
              <a:rPr lang="pt-BR" sz="2100" dirty="0"/>
              <a:t>Programming </a:t>
            </a:r>
            <a:r>
              <a:rPr lang="pt-BR" sz="2100" dirty="0" err="1"/>
              <a:t>dsPIC</a:t>
            </a:r>
            <a:r>
              <a:rPr lang="pt-BR" sz="2100" dirty="0"/>
              <a:t> MCU in C </a:t>
            </a:r>
            <a:r>
              <a:rPr lang="pt-BR" sz="2100" dirty="0" smtClean="0"/>
              <a:t>(</a:t>
            </a:r>
            <a:r>
              <a:rPr lang="pt-BR" sz="2100" dirty="0" smtClean="0">
                <a:hlinkClick r:id="rId5"/>
              </a:rPr>
              <a:t>www.mikroe.com/products/view/266/programming-dspic-mcu-in-c</a:t>
            </a:r>
            <a:r>
              <a:rPr lang="pt-BR" sz="2100" dirty="0" smtClean="0"/>
              <a:t> )</a:t>
            </a:r>
          </a:p>
          <a:p>
            <a:pPr>
              <a:lnSpc>
                <a:spcPct val="110000"/>
              </a:lnSpc>
            </a:pPr>
            <a:r>
              <a:rPr lang="pt-BR" sz="2100" dirty="0" smtClean="0"/>
              <a:t>Repositório de códigos bibliotecas, exemplos etc. (</a:t>
            </a:r>
            <a:r>
              <a:rPr lang="pt-BR" sz="2100" dirty="0" smtClean="0">
                <a:hlinkClick r:id="rId6"/>
              </a:rPr>
              <a:t>www.libstock.com</a:t>
            </a:r>
            <a:r>
              <a:rPr lang="pt-BR" sz="2100" dirty="0" smtClean="0"/>
              <a:t>).</a:t>
            </a:r>
          </a:p>
          <a:p>
            <a:pPr>
              <a:lnSpc>
                <a:spcPct val="110000"/>
              </a:lnSpc>
            </a:pPr>
            <a:r>
              <a:rPr lang="pt-BR" sz="2100" dirty="0" smtClean="0"/>
              <a:t>Fórum (</a:t>
            </a:r>
            <a:r>
              <a:rPr lang="pt-BR" sz="2100" dirty="0" smtClean="0">
                <a:hlinkClick r:id="rId7"/>
              </a:rPr>
              <a:t>www.mikroe.com/</a:t>
            </a:r>
            <a:r>
              <a:rPr lang="pt-BR" sz="2100" dirty="0" err="1" smtClean="0">
                <a:hlinkClick r:id="rId7"/>
              </a:rPr>
              <a:t>forum</a:t>
            </a:r>
            <a:r>
              <a:rPr lang="pt-BR" sz="2100" dirty="0" smtClean="0">
                <a:hlinkClick r:id="rId7"/>
              </a:rPr>
              <a:t>/</a:t>
            </a:r>
            <a:r>
              <a:rPr lang="pt-BR" sz="2100" dirty="0" smtClean="0"/>
              <a:t>).</a:t>
            </a:r>
          </a:p>
          <a:p>
            <a:pPr>
              <a:lnSpc>
                <a:spcPct val="110000"/>
              </a:lnSpc>
            </a:pPr>
            <a:r>
              <a:rPr lang="pt-BR" sz="2100" b="1" dirty="0" smtClean="0"/>
              <a:t>Não economize o F1!</a:t>
            </a:r>
          </a:p>
          <a:p>
            <a:pPr>
              <a:lnSpc>
                <a:spcPct val="110000"/>
              </a:lnSpc>
            </a:pPr>
            <a:r>
              <a:rPr lang="pt-BR" sz="2100" b="1" dirty="0"/>
              <a:t>http://www.ricardoteix.com/cese/dspic/</a:t>
            </a:r>
          </a:p>
          <a:p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68353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2267744" y="1380578"/>
            <a:ext cx="4968552" cy="399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05979"/>
            <a:ext cx="7056784" cy="857250"/>
          </a:xfrm>
        </p:spPr>
        <p:txBody>
          <a:bodyPr>
            <a:normAutofit/>
          </a:bodyPr>
          <a:lstStyle/>
          <a:p>
            <a:r>
              <a:rPr lang="pt-BR" dirty="0" smtClean="0"/>
              <a:t>Funções pré-definidas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923677"/>
            <a:ext cx="7787208" cy="2952329"/>
          </a:xfrm>
        </p:spPr>
        <p:txBody>
          <a:bodyPr>
            <a:normAutofit fontScale="62500" lnSpcReduction="20000"/>
          </a:bodyPr>
          <a:lstStyle/>
          <a:p>
            <a:r>
              <a:rPr lang="pt-BR" dirty="0" err="1" smtClean="0"/>
              <a:t>Lo</a:t>
            </a:r>
            <a:r>
              <a:rPr lang="pt-BR" dirty="0" smtClean="0"/>
              <a:t>(num): retorna o 1º byte de um número.</a:t>
            </a:r>
          </a:p>
          <a:p>
            <a:r>
              <a:rPr lang="pt-BR" dirty="0" err="1" smtClean="0"/>
              <a:t>Hi</a:t>
            </a:r>
            <a:r>
              <a:rPr lang="pt-BR" dirty="0"/>
              <a:t>(num)</a:t>
            </a:r>
            <a:r>
              <a:rPr lang="pt-BR" dirty="0" smtClean="0"/>
              <a:t>: </a:t>
            </a:r>
            <a:r>
              <a:rPr lang="pt-BR" dirty="0"/>
              <a:t>retorna o </a:t>
            </a:r>
            <a:r>
              <a:rPr lang="pt-BR" dirty="0" smtClean="0"/>
              <a:t>2º </a:t>
            </a:r>
            <a:r>
              <a:rPr lang="pt-BR" dirty="0"/>
              <a:t>byte de um número</a:t>
            </a:r>
            <a:r>
              <a:rPr lang="pt-BR" dirty="0" smtClean="0"/>
              <a:t>.</a:t>
            </a:r>
          </a:p>
          <a:p>
            <a:r>
              <a:rPr lang="pt-BR" dirty="0" err="1" smtClean="0"/>
              <a:t>Higher</a:t>
            </a:r>
            <a:r>
              <a:rPr lang="pt-BR" dirty="0"/>
              <a:t>(num)</a:t>
            </a:r>
            <a:r>
              <a:rPr lang="pt-BR" dirty="0" smtClean="0"/>
              <a:t>: </a:t>
            </a:r>
            <a:r>
              <a:rPr lang="pt-BR" dirty="0"/>
              <a:t>retorna o </a:t>
            </a:r>
            <a:r>
              <a:rPr lang="pt-BR" dirty="0" smtClean="0"/>
              <a:t>3º </a:t>
            </a:r>
            <a:r>
              <a:rPr lang="pt-BR" dirty="0"/>
              <a:t>byte de um número</a:t>
            </a:r>
            <a:r>
              <a:rPr lang="pt-BR" dirty="0" smtClean="0"/>
              <a:t>.</a:t>
            </a:r>
          </a:p>
          <a:p>
            <a:r>
              <a:rPr lang="pt-BR" dirty="0" err="1" smtClean="0"/>
              <a:t>Highest</a:t>
            </a:r>
            <a:r>
              <a:rPr lang="pt-BR" dirty="0"/>
              <a:t>(num)</a:t>
            </a:r>
            <a:r>
              <a:rPr lang="pt-BR" dirty="0" smtClean="0"/>
              <a:t>: </a:t>
            </a:r>
            <a:r>
              <a:rPr lang="pt-BR" dirty="0"/>
              <a:t>retorna o </a:t>
            </a:r>
            <a:r>
              <a:rPr lang="pt-BR" dirty="0" smtClean="0"/>
              <a:t>4º </a:t>
            </a:r>
            <a:r>
              <a:rPr lang="pt-BR" dirty="0"/>
              <a:t>byte de um número</a:t>
            </a:r>
            <a:r>
              <a:rPr lang="pt-BR" dirty="0" smtClean="0"/>
              <a:t>.</a:t>
            </a:r>
          </a:p>
          <a:p>
            <a:r>
              <a:rPr lang="pt-BR" dirty="0" err="1"/>
              <a:t>Delay_ms</a:t>
            </a:r>
            <a:r>
              <a:rPr lang="pt-BR" dirty="0"/>
              <a:t>(tempo): cria um atraso via software. Aceita apenas </a:t>
            </a:r>
            <a:r>
              <a:rPr lang="pt-BR" dirty="0" smtClean="0"/>
              <a:t>constantes. </a:t>
            </a:r>
          </a:p>
          <a:p>
            <a:r>
              <a:rPr lang="pt-BR" dirty="0" err="1" smtClean="0"/>
              <a:t>Vdelay_ms</a:t>
            </a:r>
            <a:r>
              <a:rPr lang="pt-BR" dirty="0" smtClean="0"/>
              <a:t>(tempo</a:t>
            </a:r>
            <a:r>
              <a:rPr lang="pt-BR" dirty="0"/>
              <a:t>): cria um atraso via </a:t>
            </a:r>
            <a:r>
              <a:rPr lang="pt-BR" dirty="0" smtClean="0"/>
              <a:t>software. </a:t>
            </a:r>
            <a:r>
              <a:rPr lang="pt-BR" dirty="0"/>
              <a:t>Aceita </a:t>
            </a:r>
            <a:r>
              <a:rPr lang="pt-BR" dirty="0" smtClean="0"/>
              <a:t>variáveis.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Outras funções podem ser encontradas na documentação.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339752" y="1421228"/>
            <a:ext cx="1224136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bits </a:t>
            </a:r>
            <a:r>
              <a:rPr lang="pt-BR" sz="1600" dirty="0"/>
              <a:t>24 a 31</a:t>
            </a:r>
          </a:p>
        </p:txBody>
      </p:sp>
      <p:sp>
        <p:nvSpPr>
          <p:cNvPr id="5" name="Retângulo 4"/>
          <p:cNvSpPr/>
          <p:nvPr/>
        </p:nvSpPr>
        <p:spPr>
          <a:xfrm>
            <a:off x="3561902" y="1421228"/>
            <a:ext cx="1226122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bits 16 a 23</a:t>
            </a:r>
            <a:endParaRPr lang="pt-BR" sz="1600" dirty="0"/>
          </a:p>
        </p:txBody>
      </p:sp>
      <p:sp>
        <p:nvSpPr>
          <p:cNvPr id="7" name="Retângulo 6"/>
          <p:cNvSpPr/>
          <p:nvPr/>
        </p:nvSpPr>
        <p:spPr>
          <a:xfrm>
            <a:off x="4788024" y="1421228"/>
            <a:ext cx="1152128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bits </a:t>
            </a:r>
            <a:r>
              <a:rPr lang="pt-BR" sz="1600" dirty="0"/>
              <a:t>8 a 15</a:t>
            </a:r>
          </a:p>
        </p:txBody>
      </p:sp>
      <p:sp>
        <p:nvSpPr>
          <p:cNvPr id="8" name="Retângulo 7"/>
          <p:cNvSpPr/>
          <p:nvPr/>
        </p:nvSpPr>
        <p:spPr>
          <a:xfrm>
            <a:off x="5940152" y="1419622"/>
            <a:ext cx="1224136" cy="2880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 smtClean="0"/>
              <a:t>bits 0 a 7</a:t>
            </a:r>
            <a:endParaRPr lang="pt-BR" sz="16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80806" y="1395454"/>
            <a:ext cx="892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long</a:t>
            </a:r>
            <a:r>
              <a:rPr lang="pt-BR" dirty="0" smtClean="0"/>
              <a:t> </a:t>
            </a:r>
            <a:r>
              <a:rPr lang="pt-BR" dirty="0" err="1" smtClean="0"/>
              <a:t>int</a:t>
            </a:r>
            <a:endParaRPr lang="pt-BR" dirty="0"/>
          </a:p>
        </p:txBody>
      </p:sp>
      <p:cxnSp>
        <p:nvCxnSpPr>
          <p:cNvPr id="11" name="Conector de seta reta 10"/>
          <p:cNvCxnSpPr>
            <a:stCxn id="9" idx="3"/>
            <a:endCxn id="13" idx="1"/>
          </p:cNvCxnSpPr>
          <p:nvPr/>
        </p:nvCxnSpPr>
        <p:spPr>
          <a:xfrm>
            <a:off x="1973486" y="1580120"/>
            <a:ext cx="294258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2209171" y="1072801"/>
            <a:ext cx="4965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dirty="0"/>
              <a:t>4º </a:t>
            </a:r>
            <a:r>
              <a:rPr lang="pt-BR" sz="1400" dirty="0" smtClean="0"/>
              <a:t>byte</a:t>
            </a:r>
            <a:r>
              <a:rPr lang="pt-BR" sz="1400" dirty="0"/>
              <a:t> </a:t>
            </a:r>
            <a:r>
              <a:rPr lang="pt-BR" sz="1400" dirty="0" smtClean="0"/>
              <a:t>               3º </a:t>
            </a:r>
            <a:r>
              <a:rPr lang="pt-BR" sz="1400" dirty="0"/>
              <a:t>byte </a:t>
            </a:r>
            <a:r>
              <a:rPr lang="pt-BR" sz="1400" dirty="0" smtClean="0"/>
              <a:t>                2º byte                  1º byte</a:t>
            </a:r>
            <a:r>
              <a:rPr lang="pt-BR" sz="1400" dirty="0" smtClean="0">
                <a:solidFill>
                  <a:schemeClr val="bg1"/>
                </a:solidFill>
              </a:rPr>
              <a:t>___</a:t>
            </a:r>
            <a:r>
              <a:rPr lang="pt-BR" sz="1400" dirty="0" smtClean="0"/>
              <a:t> 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38377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05979"/>
            <a:ext cx="7056784" cy="857250"/>
          </a:xfrm>
        </p:spPr>
        <p:txBody>
          <a:bodyPr>
            <a:normAutofit/>
          </a:bodyPr>
          <a:lstStyle/>
          <a:p>
            <a:r>
              <a:rPr lang="pt-BR" dirty="0" smtClean="0"/>
              <a:t>Bibliotecas </a:t>
            </a:r>
            <a:r>
              <a:rPr lang="pt-BR" dirty="0" err="1" smtClean="0"/>
              <a:t>mikroC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200151"/>
            <a:ext cx="7787208" cy="3394472"/>
          </a:xfrm>
        </p:spPr>
        <p:txBody>
          <a:bodyPr>
            <a:normAutofit/>
          </a:bodyPr>
          <a:lstStyle/>
          <a:p>
            <a:r>
              <a:rPr lang="pt-BR" dirty="0" smtClean="0"/>
              <a:t>Diversas bibliotecas estão disponíveis</a:t>
            </a:r>
          </a:p>
          <a:p>
            <a:pPr lvl="1"/>
            <a:r>
              <a:rPr lang="pt-BR" dirty="0" smtClean="0"/>
              <a:t>Software UART, PS2, PWM, GLCD, SOUND, etc.</a:t>
            </a:r>
          </a:p>
          <a:p>
            <a:r>
              <a:rPr lang="pt-BR" dirty="0" smtClean="0"/>
              <a:t>Ex.: Biblioteca para uso de botões.</a:t>
            </a:r>
          </a:p>
          <a:p>
            <a:pPr marL="400050" lvl="1" indent="0">
              <a:buNone/>
            </a:pPr>
            <a:r>
              <a:rPr lang="pt-BR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t-B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(Button (&amp;PORTB, 0, 1, 1)) {</a:t>
            </a:r>
          </a:p>
          <a:p>
            <a:pPr marL="400050" lvl="1" indent="0">
              <a:buNone/>
            </a:pPr>
            <a:r>
              <a:rPr lang="pt-B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// faz algo</a:t>
            </a:r>
            <a:endParaRPr lang="pt-B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buNone/>
            </a:pPr>
            <a:r>
              <a:rPr lang="pt-B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pt-BR" sz="3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14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200151"/>
            <a:ext cx="7787208" cy="3394472"/>
          </a:xfrm>
        </p:spPr>
        <p:txBody>
          <a:bodyPr>
            <a:normAutofit fontScale="70000" lnSpcReduction="20000"/>
          </a:bodyPr>
          <a:lstStyle/>
          <a:p>
            <a:r>
              <a:rPr lang="pt-BR" dirty="0" smtClean="0"/>
              <a:t>Os </a:t>
            </a:r>
            <a:r>
              <a:rPr lang="pt-BR" dirty="0" err="1" smtClean="0"/>
              <a:t>dsPICs</a:t>
            </a:r>
            <a:r>
              <a:rPr lang="pt-BR" dirty="0" smtClean="0"/>
              <a:t> foram desenvolvidos para proporcionar a performance de </a:t>
            </a:r>
            <a:r>
              <a:rPr lang="pt-BR" dirty="0"/>
              <a:t>um DSP </a:t>
            </a:r>
            <a:r>
              <a:rPr lang="pt-BR" dirty="0" smtClean="0"/>
              <a:t>(Processador Digital </a:t>
            </a:r>
            <a:r>
              <a:rPr lang="pt-BR" dirty="0"/>
              <a:t>de Sinais) </a:t>
            </a:r>
            <a:r>
              <a:rPr lang="pt-BR" dirty="0" smtClean="0"/>
              <a:t>com a simplicidade de um microcontrolador em um único </a:t>
            </a:r>
            <a:r>
              <a:rPr lang="pt-BR" i="1" dirty="0" smtClean="0"/>
              <a:t>chip.</a:t>
            </a:r>
          </a:p>
          <a:p>
            <a:r>
              <a:rPr lang="pt-BR" dirty="0" smtClean="0"/>
              <a:t>São divididos nas famílias:</a:t>
            </a:r>
          </a:p>
          <a:p>
            <a:pPr lvl="1"/>
            <a:r>
              <a:rPr lang="pt-BR" altLang="pt-BR" dirty="0" smtClean="0"/>
              <a:t>dsPIC30F</a:t>
            </a:r>
          </a:p>
          <a:p>
            <a:pPr lvl="1"/>
            <a:r>
              <a:rPr lang="pt-BR" altLang="pt-BR" dirty="0" smtClean="0"/>
              <a:t>dsPIC33F</a:t>
            </a:r>
            <a:endParaRPr lang="pt-BR" dirty="0" smtClean="0"/>
          </a:p>
          <a:p>
            <a:r>
              <a:rPr lang="pt-BR" dirty="0" smtClean="0"/>
              <a:t>Disponíveis em diversos encapsulamentos (</a:t>
            </a:r>
            <a:r>
              <a:rPr lang="pt-BR" dirty="0"/>
              <a:t>40-Pin PDIP</a:t>
            </a:r>
            <a:r>
              <a:rPr lang="pt-BR" dirty="0" smtClean="0"/>
              <a:t>, </a:t>
            </a:r>
            <a:r>
              <a:rPr lang="pt-BR" dirty="0"/>
              <a:t>44-Pin TQFP</a:t>
            </a:r>
            <a:r>
              <a:rPr lang="pt-BR" dirty="0" smtClean="0"/>
              <a:t>, </a:t>
            </a:r>
            <a:r>
              <a:rPr lang="pt-BR" dirty="0"/>
              <a:t>44-Pin </a:t>
            </a:r>
            <a:r>
              <a:rPr lang="pt-BR" dirty="0" smtClean="0"/>
              <a:t>QFN etc.).</a:t>
            </a:r>
          </a:p>
          <a:p>
            <a:r>
              <a:rPr lang="pt-BR" dirty="0" smtClean="0"/>
              <a:t>CPU com velocidades de 30 MIPS até 70 MIPS, dependendo da família.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69471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05979"/>
            <a:ext cx="7056784" cy="857250"/>
          </a:xfrm>
        </p:spPr>
        <p:txBody>
          <a:bodyPr>
            <a:normAutofit/>
          </a:bodyPr>
          <a:lstStyle/>
          <a:p>
            <a:r>
              <a:rPr lang="pt-BR" dirty="0" smtClean="0"/>
              <a:t>Bibliotecas </a:t>
            </a:r>
            <a:r>
              <a:rPr lang="pt-BR" dirty="0" err="1" smtClean="0"/>
              <a:t>mikroC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200151"/>
            <a:ext cx="7787208" cy="3394472"/>
          </a:xfrm>
        </p:spPr>
        <p:txBody>
          <a:bodyPr>
            <a:normAutofit fontScale="85000" lnSpcReduction="10000"/>
          </a:bodyPr>
          <a:lstStyle/>
          <a:p>
            <a:r>
              <a:rPr lang="pt-BR" dirty="0" err="1" smtClean="0">
                <a:latin typeface="+mj-lt"/>
                <a:ea typeface="+mj-ea"/>
                <a:cs typeface="+mj-cs"/>
              </a:rPr>
              <a:t>C_Type</a:t>
            </a:r>
            <a:r>
              <a:rPr lang="pt-BR" dirty="0" smtClean="0">
                <a:latin typeface="+mj-lt"/>
                <a:ea typeface="+mj-ea"/>
                <a:cs typeface="+mj-cs"/>
              </a:rPr>
              <a:t>: testa se um caractere faz parte de certo grupo </a:t>
            </a:r>
            <a:r>
              <a:rPr lang="pt-BR" dirty="0" err="1" smtClean="0">
                <a:latin typeface="+mj-lt"/>
                <a:ea typeface="+mj-ea"/>
                <a:cs typeface="+mj-cs"/>
              </a:rPr>
              <a:t>númerico</a:t>
            </a:r>
            <a:r>
              <a:rPr lang="pt-BR" dirty="0" smtClean="0">
                <a:latin typeface="+mj-lt"/>
                <a:ea typeface="+mj-ea"/>
                <a:cs typeface="+mj-cs"/>
              </a:rPr>
              <a:t>, alfanumérico etc.) ou realiza conversão de dados.</a:t>
            </a:r>
          </a:p>
          <a:p>
            <a:r>
              <a:rPr lang="pt-BR" dirty="0" err="1" smtClean="0">
                <a:latin typeface="+mj-lt"/>
                <a:ea typeface="+mj-ea"/>
                <a:cs typeface="+mj-cs"/>
              </a:rPr>
              <a:t>C_Math</a:t>
            </a:r>
            <a:r>
              <a:rPr lang="pt-BR" dirty="0" smtClean="0">
                <a:latin typeface="+mj-lt"/>
                <a:ea typeface="+mj-ea"/>
                <a:cs typeface="+mj-cs"/>
              </a:rPr>
              <a:t>: funções matemáticas (log, </a:t>
            </a:r>
            <a:r>
              <a:rPr lang="pt-BR" dirty="0" err="1" smtClean="0">
                <a:latin typeface="+mj-lt"/>
                <a:ea typeface="+mj-ea"/>
                <a:cs typeface="+mj-cs"/>
              </a:rPr>
              <a:t>sin</a:t>
            </a:r>
            <a:r>
              <a:rPr lang="pt-BR" dirty="0" smtClean="0">
                <a:latin typeface="+mj-lt"/>
                <a:ea typeface="+mj-ea"/>
                <a:cs typeface="+mj-cs"/>
              </a:rPr>
              <a:t>, cos, </a:t>
            </a:r>
            <a:r>
              <a:rPr lang="pt-BR" dirty="0" err="1" smtClean="0">
                <a:latin typeface="+mj-lt"/>
                <a:ea typeface="+mj-ea"/>
                <a:cs typeface="+mj-cs"/>
              </a:rPr>
              <a:t>atan</a:t>
            </a:r>
            <a:r>
              <a:rPr lang="pt-BR" dirty="0" smtClean="0">
                <a:latin typeface="+mj-lt"/>
                <a:ea typeface="+mj-ea"/>
                <a:cs typeface="+mj-cs"/>
              </a:rPr>
              <a:t> etc.).</a:t>
            </a:r>
          </a:p>
          <a:p>
            <a:r>
              <a:rPr lang="pt-BR" dirty="0" err="1" smtClean="0">
                <a:latin typeface="+mj-lt"/>
                <a:ea typeface="+mj-ea"/>
                <a:cs typeface="+mj-cs"/>
              </a:rPr>
              <a:t>C_String</a:t>
            </a:r>
            <a:r>
              <a:rPr lang="pt-BR" dirty="0" smtClean="0">
                <a:latin typeface="+mj-lt"/>
                <a:ea typeface="+mj-ea"/>
                <a:cs typeface="+mj-cs"/>
              </a:rPr>
              <a:t>: usada para manipulação de </a:t>
            </a:r>
            <a:r>
              <a:rPr lang="pt-BR" dirty="0" err="1" smtClean="0">
                <a:latin typeface="+mj-lt"/>
                <a:ea typeface="+mj-ea"/>
                <a:cs typeface="+mj-cs"/>
              </a:rPr>
              <a:t>strings</a:t>
            </a:r>
            <a:r>
              <a:rPr lang="pt-BR" dirty="0" smtClean="0">
                <a:latin typeface="+mj-lt"/>
                <a:ea typeface="+mj-ea"/>
                <a:cs typeface="+mj-cs"/>
              </a:rPr>
              <a:t> (comparar, copiar, etc.).</a:t>
            </a:r>
          </a:p>
          <a:p>
            <a:r>
              <a:rPr lang="pt-BR" dirty="0" err="1" smtClean="0">
                <a:latin typeface="+mj-lt"/>
                <a:ea typeface="+mj-ea"/>
                <a:cs typeface="+mj-cs"/>
              </a:rPr>
              <a:t>C_Stdlib</a:t>
            </a:r>
            <a:r>
              <a:rPr lang="pt-BR" dirty="0" smtClean="0">
                <a:latin typeface="+mj-lt"/>
                <a:ea typeface="+mj-ea"/>
                <a:cs typeface="+mj-cs"/>
              </a:rPr>
              <a:t>: funções como </a:t>
            </a:r>
            <a:r>
              <a:rPr lang="pt-BR" dirty="0" err="1" smtClean="0">
                <a:latin typeface="+mj-lt"/>
                <a:ea typeface="+mj-ea"/>
                <a:cs typeface="+mj-cs"/>
              </a:rPr>
              <a:t>max</a:t>
            </a:r>
            <a:r>
              <a:rPr lang="pt-BR" dirty="0" smtClean="0">
                <a:latin typeface="+mj-lt"/>
                <a:ea typeface="+mj-ea"/>
                <a:cs typeface="+mj-cs"/>
              </a:rPr>
              <a:t>, min, </a:t>
            </a:r>
            <a:r>
              <a:rPr lang="pt-BR" dirty="0" err="1" smtClean="0">
                <a:latin typeface="+mj-lt"/>
                <a:ea typeface="+mj-ea"/>
                <a:cs typeface="+mj-cs"/>
              </a:rPr>
              <a:t>rand</a:t>
            </a:r>
            <a:r>
              <a:rPr lang="pt-BR" dirty="0" smtClean="0">
                <a:latin typeface="+mj-lt"/>
                <a:ea typeface="+mj-ea"/>
                <a:cs typeface="+mj-cs"/>
              </a:rPr>
              <a:t>, </a:t>
            </a:r>
            <a:r>
              <a:rPr lang="pt-BR" dirty="0" err="1" smtClean="0">
                <a:latin typeface="+mj-lt"/>
                <a:ea typeface="+mj-ea"/>
                <a:cs typeface="+mj-cs"/>
              </a:rPr>
              <a:t>abs</a:t>
            </a:r>
            <a:r>
              <a:rPr lang="pt-BR" dirty="0" smtClean="0">
                <a:latin typeface="+mj-lt"/>
                <a:ea typeface="+mj-ea"/>
                <a:cs typeface="+mj-cs"/>
              </a:rPr>
              <a:t> etc.</a:t>
            </a:r>
            <a:endParaRPr lang="pt-BR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192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05979"/>
            <a:ext cx="7056784" cy="857250"/>
          </a:xfrm>
        </p:spPr>
        <p:txBody>
          <a:bodyPr>
            <a:normAutofit/>
          </a:bodyPr>
          <a:lstStyle/>
          <a:p>
            <a:r>
              <a:rPr lang="pt-BR" dirty="0" smtClean="0"/>
              <a:t>Alguns exemplos básicos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200151"/>
            <a:ext cx="7787208" cy="3394472"/>
          </a:xfrm>
        </p:spPr>
        <p:txBody>
          <a:bodyPr>
            <a:normAutofit fontScale="40000" lnSpcReduction="20000"/>
          </a:bodyPr>
          <a:lstStyle/>
          <a:p>
            <a:r>
              <a:rPr lang="pt-BR" dirty="0"/>
              <a:t>/*</a:t>
            </a:r>
          </a:p>
          <a:p>
            <a:r>
              <a:rPr lang="pt-BR" dirty="0"/>
              <a:t>   LED Piscando 1</a:t>
            </a:r>
          </a:p>
          <a:p>
            <a:r>
              <a:rPr lang="pt-BR" dirty="0"/>
              <a:t>*/</a:t>
            </a:r>
          </a:p>
          <a:p>
            <a:endParaRPr lang="pt-BR" dirty="0"/>
          </a:p>
          <a:p>
            <a:r>
              <a:rPr lang="pt-BR" dirty="0" err="1"/>
              <a:t>void</a:t>
            </a:r>
            <a:r>
              <a:rPr lang="pt-BR" dirty="0"/>
              <a:t> </a:t>
            </a:r>
            <a:r>
              <a:rPr lang="pt-BR" dirty="0" err="1"/>
              <a:t>main</a:t>
            </a:r>
            <a:r>
              <a:rPr lang="pt-BR" dirty="0"/>
              <a:t>() {</a:t>
            </a:r>
          </a:p>
          <a:p>
            <a:r>
              <a:rPr lang="pt-BR" dirty="0"/>
              <a:t>     </a:t>
            </a:r>
          </a:p>
          <a:p>
            <a:r>
              <a:rPr lang="pt-BR" dirty="0"/>
              <a:t>     TRISB = 0x0;  // Define a Porta B como saída</a:t>
            </a:r>
          </a:p>
          <a:p>
            <a:r>
              <a:rPr lang="pt-BR" dirty="0"/>
              <a:t>     </a:t>
            </a:r>
          </a:p>
          <a:p>
            <a:r>
              <a:rPr lang="pt-BR" dirty="0"/>
              <a:t>     // loop infinito</a:t>
            </a:r>
          </a:p>
          <a:p>
            <a:r>
              <a:rPr lang="pt-BR" dirty="0"/>
              <a:t>     </a:t>
            </a:r>
            <a:r>
              <a:rPr lang="pt-BR" dirty="0" err="1"/>
              <a:t>while</a:t>
            </a:r>
            <a:r>
              <a:rPr lang="pt-BR" dirty="0"/>
              <a:t>(1) {</a:t>
            </a:r>
          </a:p>
          <a:p>
            <a:r>
              <a:rPr lang="pt-BR" dirty="0"/>
              <a:t>          LATB.B0 = ~LATB.B0; // inverte o bit 0 da porta B ( ~ é um operador bit a bit de negação, ou inversão);</a:t>
            </a:r>
          </a:p>
          <a:p>
            <a:r>
              <a:rPr lang="pt-BR" dirty="0"/>
              <a:t>          </a:t>
            </a:r>
            <a:r>
              <a:rPr lang="pt-BR" dirty="0" err="1"/>
              <a:t>delay_ms</a:t>
            </a:r>
            <a:r>
              <a:rPr lang="pt-BR" dirty="0"/>
              <a:t>(2000); // cria um </a:t>
            </a:r>
            <a:r>
              <a:rPr lang="pt-BR" dirty="0" err="1"/>
              <a:t>delay</a:t>
            </a:r>
            <a:r>
              <a:rPr lang="pt-BR" dirty="0"/>
              <a:t> de 1000 </a:t>
            </a:r>
            <a:r>
              <a:rPr lang="pt-BR" dirty="0" err="1"/>
              <a:t>ms</a:t>
            </a:r>
            <a:r>
              <a:rPr lang="pt-BR" dirty="0"/>
              <a:t> ( </a:t>
            </a:r>
            <a:r>
              <a:rPr lang="pt-BR" dirty="0" err="1"/>
              <a:t>Delay_ms</a:t>
            </a:r>
            <a:r>
              <a:rPr lang="pt-BR" dirty="0"/>
              <a:t>, em minúsculas faz o mesmo efeito)</a:t>
            </a:r>
          </a:p>
          <a:p>
            <a:r>
              <a:rPr lang="pt-BR" dirty="0"/>
              <a:t>     }</a:t>
            </a:r>
          </a:p>
          <a:p>
            <a:r>
              <a:rPr lang="pt-BR" dirty="0"/>
              <a:t>     </a:t>
            </a:r>
          </a:p>
          <a:p>
            <a:r>
              <a:rPr lang="pt-BR" dirty="0"/>
              <a:t>}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29368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05979"/>
            <a:ext cx="7056784" cy="857250"/>
          </a:xfrm>
        </p:spPr>
        <p:txBody>
          <a:bodyPr>
            <a:normAutofit/>
          </a:bodyPr>
          <a:lstStyle/>
          <a:p>
            <a:r>
              <a:rPr lang="pt-BR" dirty="0" smtClean="0"/>
              <a:t>Alguns exemplos básicos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200151"/>
            <a:ext cx="7787208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900" dirty="0" err="1" smtClean="0"/>
              <a:t>void</a:t>
            </a:r>
            <a:r>
              <a:rPr lang="pt-BR" sz="900" dirty="0" smtClean="0"/>
              <a:t> </a:t>
            </a:r>
            <a:r>
              <a:rPr lang="pt-BR" sz="900" dirty="0" err="1"/>
              <a:t>main</a:t>
            </a:r>
            <a:r>
              <a:rPr lang="pt-BR" sz="900" dirty="0"/>
              <a:t>() {</a:t>
            </a:r>
          </a:p>
          <a:p>
            <a:pPr marL="0" indent="0">
              <a:buNone/>
            </a:pPr>
            <a:endParaRPr lang="pt-BR" sz="900" dirty="0"/>
          </a:p>
          <a:p>
            <a:pPr marL="0" indent="0">
              <a:buNone/>
            </a:pPr>
            <a:r>
              <a:rPr lang="pt-BR" sz="900" dirty="0"/>
              <a:t>     ADPCFG = 0xFFFF;                  // Usa os pinos analógicos como digital</a:t>
            </a:r>
          </a:p>
          <a:p>
            <a:pPr marL="0" indent="0">
              <a:buNone/>
            </a:pPr>
            <a:endParaRPr lang="pt-BR" sz="900" dirty="0"/>
          </a:p>
          <a:p>
            <a:pPr marL="0" indent="0">
              <a:buNone/>
            </a:pPr>
            <a:r>
              <a:rPr lang="pt-BR" sz="900" dirty="0"/>
              <a:t>     TRISB = 0b00001100000000;</a:t>
            </a:r>
          </a:p>
          <a:p>
            <a:pPr marL="0" indent="0">
              <a:buNone/>
            </a:pPr>
            <a:r>
              <a:rPr lang="pt-BR" sz="900" dirty="0"/>
              <a:t>     TRISD = 0x0;</a:t>
            </a:r>
          </a:p>
          <a:p>
            <a:pPr marL="0" indent="0">
              <a:buNone/>
            </a:pPr>
            <a:r>
              <a:rPr lang="pt-BR" sz="900" dirty="0"/>
              <a:t>     TRISF = 0x0</a:t>
            </a:r>
            <a:r>
              <a:rPr lang="pt-BR" sz="900" dirty="0" smtClean="0"/>
              <a:t>;</a:t>
            </a:r>
            <a:endParaRPr lang="pt-BR" sz="900" dirty="0"/>
          </a:p>
          <a:p>
            <a:pPr marL="0" indent="0">
              <a:buNone/>
            </a:pPr>
            <a:r>
              <a:rPr lang="pt-BR" sz="900" dirty="0"/>
              <a:t>     LATF = 0b110101011;</a:t>
            </a:r>
          </a:p>
          <a:p>
            <a:pPr marL="0" indent="0">
              <a:buNone/>
            </a:pPr>
            <a:endParaRPr lang="pt-BR" sz="900" dirty="0"/>
          </a:p>
          <a:p>
            <a:pPr marL="0" indent="0">
              <a:buNone/>
            </a:pPr>
            <a:r>
              <a:rPr lang="pt-BR" sz="900" dirty="0"/>
              <a:t>     </a:t>
            </a:r>
            <a:r>
              <a:rPr lang="pt-BR" sz="900" dirty="0" err="1"/>
              <a:t>while</a:t>
            </a:r>
            <a:r>
              <a:rPr lang="pt-BR" sz="900" dirty="0"/>
              <a:t>(1) {</a:t>
            </a:r>
          </a:p>
          <a:p>
            <a:pPr marL="0" indent="0">
              <a:buNone/>
            </a:pPr>
            <a:r>
              <a:rPr lang="pt-BR" sz="900" dirty="0"/>
              <a:t>           // Uso da biblioteca de botões:</a:t>
            </a:r>
          </a:p>
          <a:p>
            <a:pPr marL="0" indent="0">
              <a:buNone/>
            </a:pPr>
            <a:r>
              <a:rPr lang="pt-BR" sz="900" dirty="0"/>
              <a:t>           // Button(</a:t>
            </a:r>
            <a:r>
              <a:rPr lang="pt-BR" sz="900" dirty="0" err="1"/>
              <a:t>unsigned</a:t>
            </a:r>
            <a:r>
              <a:rPr lang="pt-BR" sz="900" dirty="0"/>
              <a:t> </a:t>
            </a:r>
            <a:r>
              <a:rPr lang="pt-BR" sz="900" dirty="0" err="1"/>
              <a:t>int</a:t>
            </a:r>
            <a:r>
              <a:rPr lang="pt-BR" sz="900" dirty="0"/>
              <a:t> *</a:t>
            </a:r>
            <a:r>
              <a:rPr lang="pt-BR" sz="900" dirty="0" err="1"/>
              <a:t>port</a:t>
            </a:r>
            <a:r>
              <a:rPr lang="pt-BR" sz="900" dirty="0"/>
              <a:t>, </a:t>
            </a:r>
            <a:r>
              <a:rPr lang="pt-BR" sz="900" dirty="0" err="1"/>
              <a:t>unsigned</a:t>
            </a:r>
            <a:r>
              <a:rPr lang="pt-BR" sz="900" dirty="0"/>
              <a:t> </a:t>
            </a:r>
            <a:r>
              <a:rPr lang="pt-BR" sz="900" dirty="0" err="1"/>
              <a:t>int</a:t>
            </a:r>
            <a:r>
              <a:rPr lang="pt-BR" sz="900" dirty="0"/>
              <a:t> pin, </a:t>
            </a:r>
            <a:r>
              <a:rPr lang="pt-BR" sz="900" dirty="0" err="1"/>
              <a:t>unsigned</a:t>
            </a:r>
            <a:r>
              <a:rPr lang="pt-BR" sz="900" dirty="0"/>
              <a:t> </a:t>
            </a:r>
            <a:r>
              <a:rPr lang="pt-BR" sz="900" dirty="0" err="1"/>
              <a:t>int</a:t>
            </a:r>
            <a:r>
              <a:rPr lang="pt-BR" sz="900" dirty="0"/>
              <a:t> </a:t>
            </a:r>
            <a:r>
              <a:rPr lang="pt-BR" sz="900" dirty="0" err="1"/>
              <a:t>debounce_time</a:t>
            </a:r>
            <a:r>
              <a:rPr lang="pt-BR" sz="900" dirty="0"/>
              <a:t>, </a:t>
            </a:r>
            <a:r>
              <a:rPr lang="pt-BR" sz="900" dirty="0" err="1"/>
              <a:t>unsigned</a:t>
            </a:r>
            <a:r>
              <a:rPr lang="pt-BR" sz="900" dirty="0"/>
              <a:t> </a:t>
            </a:r>
            <a:r>
              <a:rPr lang="pt-BR" sz="900" dirty="0" err="1"/>
              <a:t>int</a:t>
            </a:r>
            <a:r>
              <a:rPr lang="pt-BR" sz="900" dirty="0"/>
              <a:t> </a:t>
            </a:r>
            <a:r>
              <a:rPr lang="pt-BR" sz="900" dirty="0" err="1"/>
              <a:t>active_state</a:t>
            </a:r>
            <a:r>
              <a:rPr lang="pt-BR" sz="900" dirty="0"/>
              <a:t>);</a:t>
            </a:r>
          </a:p>
          <a:p>
            <a:pPr marL="0" indent="0">
              <a:buNone/>
            </a:pPr>
            <a:r>
              <a:rPr lang="pt-BR" sz="900" dirty="0"/>
              <a:t>           </a:t>
            </a:r>
            <a:r>
              <a:rPr lang="pt-BR" sz="900" dirty="0" err="1"/>
              <a:t>if</a:t>
            </a:r>
            <a:r>
              <a:rPr lang="pt-BR" sz="900" dirty="0"/>
              <a:t> (Button(&amp;PORTB,8,1,1)) {       // Copia </a:t>
            </a:r>
            <a:r>
              <a:rPr lang="pt-BR" sz="900" dirty="0" err="1"/>
              <a:t>portaD</a:t>
            </a:r>
            <a:r>
              <a:rPr lang="pt-BR" sz="900" dirty="0"/>
              <a:t> para </a:t>
            </a:r>
            <a:r>
              <a:rPr lang="pt-BR" sz="900" dirty="0" err="1"/>
              <a:t>portaB</a:t>
            </a:r>
            <a:endParaRPr lang="pt-BR" sz="900" dirty="0"/>
          </a:p>
          <a:p>
            <a:pPr marL="0" indent="0">
              <a:buNone/>
            </a:pPr>
            <a:r>
              <a:rPr lang="pt-BR" sz="900" dirty="0"/>
              <a:t>              LATB = LATD;</a:t>
            </a:r>
          </a:p>
          <a:p>
            <a:pPr marL="0" indent="0">
              <a:buNone/>
            </a:pPr>
            <a:r>
              <a:rPr lang="pt-BR" sz="900" dirty="0"/>
              <a:t>           }</a:t>
            </a:r>
          </a:p>
          <a:p>
            <a:pPr marL="0" indent="0">
              <a:buNone/>
            </a:pPr>
            <a:r>
              <a:rPr lang="pt-BR" sz="900" dirty="0"/>
              <a:t>           </a:t>
            </a:r>
            <a:r>
              <a:rPr lang="pt-BR" sz="900" dirty="0" err="1"/>
              <a:t>while</a:t>
            </a:r>
            <a:r>
              <a:rPr lang="pt-BR" sz="900" dirty="0"/>
              <a:t> (RB8_bit);                // Aguarda o botão ser liberado</a:t>
            </a:r>
          </a:p>
          <a:p>
            <a:pPr marL="0" indent="0">
              <a:buNone/>
            </a:pPr>
            <a:r>
              <a:rPr lang="pt-BR" sz="900" dirty="0"/>
              <a:t>           </a:t>
            </a:r>
          </a:p>
          <a:p>
            <a:pPr marL="0" indent="0">
              <a:buNone/>
            </a:pPr>
            <a:r>
              <a:rPr lang="pt-BR" sz="900" dirty="0"/>
              <a:t>           </a:t>
            </a:r>
            <a:r>
              <a:rPr lang="pt-BR" sz="900" dirty="0" err="1"/>
              <a:t>if</a:t>
            </a:r>
            <a:r>
              <a:rPr lang="pt-BR" sz="900" dirty="0"/>
              <a:t> (Button(&amp;PORTB,9,1,1)) {       // Copia </a:t>
            </a:r>
            <a:r>
              <a:rPr lang="pt-BR" sz="900" dirty="0" err="1"/>
              <a:t>portaF</a:t>
            </a:r>
            <a:r>
              <a:rPr lang="pt-BR" sz="900" dirty="0"/>
              <a:t> para </a:t>
            </a:r>
            <a:r>
              <a:rPr lang="pt-BR" sz="900" dirty="0" err="1"/>
              <a:t>portaB</a:t>
            </a:r>
            <a:endParaRPr lang="pt-BR" sz="900" dirty="0"/>
          </a:p>
          <a:p>
            <a:pPr marL="0" indent="0">
              <a:buNone/>
            </a:pPr>
            <a:r>
              <a:rPr lang="pt-BR" sz="900" dirty="0"/>
              <a:t>              LATB = LATF;</a:t>
            </a:r>
          </a:p>
          <a:p>
            <a:pPr marL="0" indent="0">
              <a:buNone/>
            </a:pPr>
            <a:r>
              <a:rPr lang="pt-BR" sz="900" dirty="0"/>
              <a:t>           }</a:t>
            </a:r>
          </a:p>
          <a:p>
            <a:pPr marL="0" indent="0">
              <a:buNone/>
            </a:pPr>
            <a:r>
              <a:rPr lang="pt-BR" sz="900" dirty="0"/>
              <a:t>           </a:t>
            </a:r>
            <a:r>
              <a:rPr lang="pt-BR" sz="900" dirty="0" err="1"/>
              <a:t>while</a:t>
            </a:r>
            <a:r>
              <a:rPr lang="pt-BR" sz="900" dirty="0"/>
              <a:t> (RB9_bit);                // Aguarda o botão ser liberado</a:t>
            </a:r>
          </a:p>
          <a:p>
            <a:pPr marL="0" indent="0">
              <a:buNone/>
            </a:pPr>
            <a:r>
              <a:rPr lang="pt-BR" sz="900" dirty="0"/>
              <a:t>     }</a:t>
            </a:r>
          </a:p>
          <a:p>
            <a:pPr marL="0" indent="0">
              <a:buNone/>
            </a:pPr>
            <a:r>
              <a:rPr lang="pt-BR" sz="900" dirty="0"/>
              <a:t>}</a:t>
            </a:r>
            <a:endParaRPr lang="pt-BR" sz="900" dirty="0" smtClean="0"/>
          </a:p>
        </p:txBody>
      </p:sp>
    </p:spTree>
    <p:extLst>
      <p:ext uri="{BB962C8B-B14F-4D97-AF65-F5344CB8AC3E}">
        <p14:creationId xmlns:p14="http://schemas.microsoft.com/office/powerpoint/2010/main" val="82505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Famílias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200151"/>
            <a:ext cx="7787208" cy="3394472"/>
          </a:xfrm>
        </p:spPr>
        <p:txBody>
          <a:bodyPr>
            <a:normAutofit fontScale="55000" lnSpcReduction="20000"/>
          </a:bodyPr>
          <a:lstStyle/>
          <a:p>
            <a:r>
              <a:rPr lang="pt-BR" dirty="0" smtClean="0"/>
              <a:t>dsPIC30F</a:t>
            </a:r>
          </a:p>
          <a:p>
            <a:pPr lvl="1"/>
            <a:r>
              <a:rPr lang="en-US" dirty="0"/>
              <a:t>30 </a:t>
            </a:r>
            <a:r>
              <a:rPr lang="en-US" dirty="0" smtClean="0"/>
              <a:t>MIPS</a:t>
            </a:r>
            <a:endParaRPr lang="en-US" dirty="0"/>
          </a:p>
          <a:p>
            <a:pPr lvl="1"/>
            <a:r>
              <a:rPr lang="en-US" dirty="0" err="1" smtClean="0"/>
              <a:t>Até</a:t>
            </a:r>
            <a:r>
              <a:rPr lang="en-US" dirty="0" smtClean="0"/>
              <a:t> 4 </a:t>
            </a:r>
            <a:r>
              <a:rPr lang="en-US" dirty="0"/>
              <a:t>KB EEPROM</a:t>
            </a:r>
          </a:p>
          <a:p>
            <a:pPr lvl="1"/>
            <a:r>
              <a:rPr lang="en-US" dirty="0" err="1"/>
              <a:t>Periféricos</a:t>
            </a:r>
            <a:r>
              <a:rPr lang="en-US" dirty="0"/>
              <a:t> de </a:t>
            </a:r>
            <a:r>
              <a:rPr lang="en-US" dirty="0" err="1"/>
              <a:t>Controle</a:t>
            </a:r>
            <a:r>
              <a:rPr lang="en-US" dirty="0"/>
              <a:t> de </a:t>
            </a:r>
            <a:r>
              <a:rPr lang="en-US" dirty="0" err="1"/>
              <a:t>Motores</a:t>
            </a:r>
            <a:endParaRPr lang="en-US" dirty="0"/>
          </a:p>
          <a:p>
            <a:pPr lvl="1"/>
            <a:r>
              <a:rPr lang="en-US" dirty="0" smtClean="0"/>
              <a:t>Interface de </a:t>
            </a:r>
            <a:r>
              <a:rPr lang="en-US" dirty="0" err="1" smtClean="0"/>
              <a:t>Conversão</a:t>
            </a:r>
            <a:r>
              <a:rPr lang="en-US" dirty="0" smtClean="0"/>
              <a:t> de Dados (DCI) que </a:t>
            </a:r>
            <a:r>
              <a:rPr lang="en-US" dirty="0" err="1" smtClean="0"/>
              <a:t>suporta</a:t>
            </a:r>
            <a:r>
              <a:rPr lang="en-US" dirty="0" smtClean="0"/>
              <a:t> </a:t>
            </a:r>
            <a:r>
              <a:rPr lang="en-US" dirty="0" err="1" smtClean="0"/>
              <a:t>protocolos</a:t>
            </a:r>
            <a:r>
              <a:rPr lang="en-US" dirty="0" smtClean="0"/>
              <a:t> de Codec de </a:t>
            </a:r>
            <a:r>
              <a:rPr lang="en-US" dirty="0" err="1" smtClean="0"/>
              <a:t>áudio</a:t>
            </a:r>
            <a:endParaRPr lang="en-US" dirty="0" smtClean="0"/>
          </a:p>
          <a:p>
            <a:pPr lvl="1"/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/>
              <a:t>instrução</a:t>
            </a:r>
            <a:r>
              <a:rPr lang="en-US" dirty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executar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</a:t>
            </a:r>
            <a:r>
              <a:rPr lang="en-US" dirty="0"/>
              <a:t>8 </a:t>
            </a:r>
            <a:r>
              <a:rPr lang="en-US" dirty="0" err="1" smtClean="0"/>
              <a:t>operações</a:t>
            </a:r>
            <a:endParaRPr lang="en-US" dirty="0" smtClean="0"/>
          </a:p>
          <a:p>
            <a:r>
              <a:rPr lang="en-US" dirty="0" smtClean="0"/>
              <a:t>dsPIC33F</a:t>
            </a:r>
          </a:p>
          <a:p>
            <a:pPr lvl="1"/>
            <a:r>
              <a:rPr lang="en-US" dirty="0" err="1" smtClean="0"/>
              <a:t>Até</a:t>
            </a:r>
            <a:r>
              <a:rPr lang="en-US" dirty="0" smtClean="0"/>
              <a:t> 70 MIPS</a:t>
            </a:r>
          </a:p>
          <a:p>
            <a:pPr lvl="1"/>
            <a:r>
              <a:rPr lang="en-US" dirty="0" err="1" smtClean="0"/>
              <a:t>Operação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3V </a:t>
            </a:r>
            <a:r>
              <a:rPr lang="en-US" dirty="0" err="1" smtClean="0"/>
              <a:t>ou</a:t>
            </a:r>
            <a:r>
              <a:rPr lang="en-US" dirty="0"/>
              <a:t> 5V</a:t>
            </a:r>
          </a:p>
          <a:p>
            <a:pPr lvl="1"/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err="1"/>
              <a:t>instrução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executar</a:t>
            </a:r>
            <a:r>
              <a:rPr lang="en-US" dirty="0"/>
              <a:t> </a:t>
            </a:r>
            <a:r>
              <a:rPr lang="en-US" dirty="0" err="1"/>
              <a:t>até</a:t>
            </a:r>
            <a:r>
              <a:rPr lang="en-US" dirty="0"/>
              <a:t> 8 </a:t>
            </a:r>
            <a:r>
              <a:rPr lang="en-US" dirty="0" err="1"/>
              <a:t>operações</a:t>
            </a:r>
            <a:endParaRPr lang="en-US" dirty="0"/>
          </a:p>
          <a:p>
            <a:pPr lvl="1"/>
            <a:r>
              <a:rPr lang="en-US" dirty="0" err="1" smtClean="0"/>
              <a:t>Possui</a:t>
            </a:r>
            <a:r>
              <a:rPr lang="en-US" dirty="0" smtClean="0"/>
              <a:t> </a:t>
            </a:r>
            <a:r>
              <a:rPr lang="en-US" dirty="0"/>
              <a:t>USB </a:t>
            </a:r>
            <a:r>
              <a:rPr lang="en-US" dirty="0" err="1" smtClean="0"/>
              <a:t>integrado</a:t>
            </a:r>
            <a:endParaRPr lang="en-US" dirty="0" smtClean="0"/>
          </a:p>
          <a:p>
            <a:pPr lvl="1"/>
            <a:r>
              <a:rPr lang="en-US" dirty="0" smtClean="0"/>
              <a:t>Opera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até</a:t>
            </a:r>
            <a:r>
              <a:rPr lang="en-US" dirty="0" smtClean="0"/>
              <a:t> 150°C (</a:t>
            </a:r>
            <a:r>
              <a:rPr lang="en-US" dirty="0" err="1" smtClean="0"/>
              <a:t>aplicações</a:t>
            </a:r>
            <a:r>
              <a:rPr lang="en-US" dirty="0" smtClean="0"/>
              <a:t> </a:t>
            </a:r>
            <a:r>
              <a:rPr lang="en-US" dirty="0" err="1" smtClean="0"/>
              <a:t>automotivas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DMA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323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95486"/>
            <a:ext cx="6984776" cy="857250"/>
          </a:xfrm>
        </p:spPr>
        <p:txBody>
          <a:bodyPr>
            <a:normAutofit/>
          </a:bodyPr>
          <a:lstStyle/>
          <a:p>
            <a:r>
              <a:rPr lang="pt-BR" sz="3600" dirty="0" err="1" smtClean="0"/>
              <a:t>Instruç</a:t>
            </a:r>
            <a:r>
              <a:rPr lang="pt-BR" sz="3600" dirty="0" smtClean="0"/>
              <a:t> MAC</a:t>
            </a:r>
            <a:endParaRPr lang="pt-BR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03598"/>
            <a:ext cx="7169621" cy="3478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39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95486"/>
            <a:ext cx="6984776" cy="85725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Outras Instruções</a:t>
            </a:r>
            <a:endParaRPr lang="pt-BR" sz="36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796101"/>
              </p:ext>
            </p:extLst>
          </p:nvPr>
        </p:nvGraphicFramePr>
        <p:xfrm>
          <a:off x="1979712" y="1419622"/>
          <a:ext cx="5102281" cy="32403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9584"/>
                <a:gridCol w="3702697"/>
              </a:tblGrid>
              <a:tr h="294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err="1">
                          <a:effectLst/>
                        </a:rPr>
                        <a:t>Instruction</a:t>
                      </a:r>
                      <a:endParaRPr lang="pt-BR" sz="2400" b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err="1">
                          <a:effectLst/>
                        </a:rPr>
                        <a:t>Description</a:t>
                      </a:r>
                      <a:endParaRPr lang="pt-BR" sz="2400" b="1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CLR</a:t>
                      </a:r>
                      <a:endParaRPr lang="pt-BR" sz="2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Clear accumulator</a:t>
                      </a:r>
                      <a:endParaRPr lang="pt-BR" sz="24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ED</a:t>
                      </a:r>
                      <a:endParaRPr lang="pt-BR" sz="2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Euclidean distance (no accumulate)</a:t>
                      </a:r>
                      <a:endParaRPr lang="pt-BR" sz="24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EDAC</a:t>
                      </a:r>
                      <a:endParaRPr lang="pt-BR" sz="24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Euclidean</a:t>
                      </a:r>
                      <a:r>
                        <a:rPr lang="pt-BR" sz="1400" dirty="0">
                          <a:effectLst/>
                        </a:rPr>
                        <a:t> </a:t>
                      </a:r>
                      <a:r>
                        <a:rPr lang="pt-BR" sz="1400" dirty="0" err="1">
                          <a:effectLst/>
                        </a:rPr>
                        <a:t>distance</a:t>
                      </a:r>
                      <a:endParaRPr lang="pt-BR" sz="2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MAC</a:t>
                      </a:r>
                      <a:endParaRPr lang="pt-BR" sz="24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Multiply</a:t>
                      </a:r>
                      <a:r>
                        <a:rPr lang="pt-BR" sz="1400" dirty="0">
                          <a:effectLst/>
                        </a:rPr>
                        <a:t> </a:t>
                      </a:r>
                      <a:r>
                        <a:rPr lang="pt-BR" sz="1400" dirty="0" err="1">
                          <a:effectLst/>
                        </a:rPr>
                        <a:t>and</a:t>
                      </a:r>
                      <a:r>
                        <a:rPr lang="pt-BR" sz="1400" dirty="0">
                          <a:effectLst/>
                        </a:rPr>
                        <a:t> </a:t>
                      </a:r>
                      <a:r>
                        <a:rPr lang="pt-BR" sz="1400" dirty="0" err="1">
                          <a:effectLst/>
                        </a:rPr>
                        <a:t>accumulate</a:t>
                      </a:r>
                      <a:endParaRPr lang="pt-BR" sz="2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MAC</a:t>
                      </a:r>
                      <a:endParaRPr lang="pt-BR" sz="24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Square </a:t>
                      </a:r>
                      <a:r>
                        <a:rPr lang="pt-BR" sz="1400" dirty="0" err="1">
                          <a:effectLst/>
                        </a:rPr>
                        <a:t>and</a:t>
                      </a:r>
                      <a:r>
                        <a:rPr lang="pt-BR" sz="1400" dirty="0">
                          <a:effectLst/>
                        </a:rPr>
                        <a:t> </a:t>
                      </a:r>
                      <a:r>
                        <a:rPr lang="pt-BR" sz="1400" dirty="0" err="1">
                          <a:effectLst/>
                        </a:rPr>
                        <a:t>accumulate</a:t>
                      </a:r>
                      <a:endParaRPr lang="pt-BR" sz="2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MOVSAC</a:t>
                      </a:r>
                      <a:endParaRPr lang="pt-BR" sz="24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Move </a:t>
                      </a:r>
                      <a:r>
                        <a:rPr lang="pt-BR" sz="1400" dirty="0" err="1">
                          <a:effectLst/>
                        </a:rPr>
                        <a:t>from</a:t>
                      </a:r>
                      <a:r>
                        <a:rPr lang="pt-BR" sz="1400" dirty="0">
                          <a:effectLst/>
                        </a:rPr>
                        <a:t> X </a:t>
                      </a:r>
                      <a:r>
                        <a:rPr lang="pt-BR" sz="1400" dirty="0" err="1">
                          <a:effectLst/>
                        </a:rPr>
                        <a:t>and</a:t>
                      </a:r>
                      <a:r>
                        <a:rPr lang="pt-BR" sz="1400" dirty="0">
                          <a:effectLst/>
                        </a:rPr>
                        <a:t> Y bus</a:t>
                      </a:r>
                      <a:endParaRPr lang="pt-BR" sz="2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MPY</a:t>
                      </a:r>
                      <a:endParaRPr lang="pt-BR" sz="24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Multiply</a:t>
                      </a:r>
                      <a:r>
                        <a:rPr lang="pt-BR" sz="1400" dirty="0">
                          <a:effectLst/>
                        </a:rPr>
                        <a:t> </a:t>
                      </a:r>
                      <a:r>
                        <a:rPr lang="pt-BR" sz="1400" dirty="0" err="1">
                          <a:effectLst/>
                        </a:rPr>
                        <a:t>to</a:t>
                      </a:r>
                      <a:r>
                        <a:rPr lang="pt-BR" sz="1400" dirty="0">
                          <a:effectLst/>
                        </a:rPr>
                        <a:t> </a:t>
                      </a:r>
                      <a:r>
                        <a:rPr lang="pt-BR" sz="1400" dirty="0" err="1">
                          <a:effectLst/>
                        </a:rPr>
                        <a:t>accumulator</a:t>
                      </a:r>
                      <a:endParaRPr lang="pt-BR" sz="2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MPY</a:t>
                      </a:r>
                      <a:endParaRPr lang="pt-BR" sz="24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Square </a:t>
                      </a:r>
                      <a:r>
                        <a:rPr lang="pt-BR" sz="1400" dirty="0" err="1">
                          <a:effectLst/>
                        </a:rPr>
                        <a:t>to</a:t>
                      </a:r>
                      <a:r>
                        <a:rPr lang="pt-BR" sz="1400" dirty="0">
                          <a:effectLst/>
                        </a:rPr>
                        <a:t> </a:t>
                      </a:r>
                      <a:r>
                        <a:rPr lang="pt-BR" sz="1400" dirty="0" err="1">
                          <a:effectLst/>
                        </a:rPr>
                        <a:t>accumulator</a:t>
                      </a:r>
                      <a:endParaRPr lang="pt-BR" sz="2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MPY.N</a:t>
                      </a:r>
                      <a:endParaRPr lang="pt-BR" sz="24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Negative </a:t>
                      </a:r>
                      <a:r>
                        <a:rPr lang="pt-BR" sz="1400" dirty="0" err="1">
                          <a:effectLst/>
                        </a:rPr>
                        <a:t>multiply</a:t>
                      </a:r>
                      <a:r>
                        <a:rPr lang="pt-BR" sz="1400" dirty="0">
                          <a:effectLst/>
                        </a:rPr>
                        <a:t> </a:t>
                      </a:r>
                      <a:r>
                        <a:rPr lang="pt-BR" sz="1400" dirty="0" err="1">
                          <a:effectLst/>
                        </a:rPr>
                        <a:t>to</a:t>
                      </a:r>
                      <a:r>
                        <a:rPr lang="pt-BR" sz="1400" dirty="0">
                          <a:effectLst/>
                        </a:rPr>
                        <a:t> </a:t>
                      </a:r>
                      <a:r>
                        <a:rPr lang="pt-BR" sz="1400" dirty="0" err="1">
                          <a:effectLst/>
                        </a:rPr>
                        <a:t>accumulator</a:t>
                      </a:r>
                      <a:endParaRPr lang="pt-BR" sz="2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  <a:tr h="2945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MSC</a:t>
                      </a:r>
                      <a:endParaRPr lang="pt-BR" sz="240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err="1">
                          <a:effectLst/>
                        </a:rPr>
                        <a:t>Multiply</a:t>
                      </a:r>
                      <a:r>
                        <a:rPr lang="pt-BR" sz="1400" dirty="0">
                          <a:effectLst/>
                        </a:rPr>
                        <a:t> </a:t>
                      </a:r>
                      <a:r>
                        <a:rPr lang="pt-BR" sz="1400" dirty="0" err="1">
                          <a:effectLst/>
                        </a:rPr>
                        <a:t>and</a:t>
                      </a:r>
                      <a:r>
                        <a:rPr lang="pt-BR" sz="1400" dirty="0">
                          <a:effectLst/>
                        </a:rPr>
                        <a:t> </a:t>
                      </a:r>
                      <a:r>
                        <a:rPr lang="pt-BR" sz="1400" dirty="0" err="1">
                          <a:effectLst/>
                        </a:rPr>
                        <a:t>subtract</a:t>
                      </a:r>
                      <a:endParaRPr lang="pt-BR" sz="2400" dirty="0">
                        <a:effectLst/>
                        <a:latin typeface="Arial"/>
                        <a:ea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92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05979"/>
            <a:ext cx="6984776" cy="857250"/>
          </a:xfrm>
        </p:spPr>
        <p:txBody>
          <a:bodyPr/>
          <a:lstStyle/>
          <a:p>
            <a:r>
              <a:rPr lang="pt-BR" dirty="0" smtClean="0"/>
              <a:t>dsPIC30F4013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1200151"/>
            <a:ext cx="7787208" cy="3394472"/>
          </a:xfrm>
        </p:spPr>
        <p:txBody>
          <a:bodyPr>
            <a:normAutofit fontScale="47500" lnSpcReduction="20000"/>
          </a:bodyPr>
          <a:lstStyle/>
          <a:p>
            <a:r>
              <a:rPr lang="pt-BR" sz="4000" dirty="0" smtClean="0"/>
              <a:t>48 </a:t>
            </a:r>
            <a:r>
              <a:rPr lang="pt-BR" sz="4000" dirty="0" err="1" smtClean="0"/>
              <a:t>Kbytes</a:t>
            </a:r>
            <a:r>
              <a:rPr lang="pt-BR" sz="4000" dirty="0" smtClean="0"/>
              <a:t> de memória Flash</a:t>
            </a:r>
          </a:p>
          <a:p>
            <a:r>
              <a:rPr lang="pt-BR" sz="4000" dirty="0" smtClean="0"/>
              <a:t>2</a:t>
            </a:r>
            <a:r>
              <a:rPr lang="pt-BR" sz="4000" dirty="0"/>
              <a:t> </a:t>
            </a:r>
            <a:r>
              <a:rPr lang="pt-BR" sz="4000" dirty="0" err="1"/>
              <a:t>Kbytes</a:t>
            </a:r>
            <a:r>
              <a:rPr lang="pt-BR" sz="4000" dirty="0"/>
              <a:t> </a:t>
            </a:r>
            <a:r>
              <a:rPr lang="pt-BR" sz="4000" dirty="0" smtClean="0"/>
              <a:t>de RAM</a:t>
            </a:r>
          </a:p>
          <a:p>
            <a:r>
              <a:rPr lang="pt-BR" sz="4000" dirty="0" smtClean="0"/>
              <a:t>1</a:t>
            </a:r>
            <a:r>
              <a:rPr lang="pt-BR" sz="4000" dirty="0"/>
              <a:t> </a:t>
            </a:r>
            <a:r>
              <a:rPr lang="pt-BR" sz="4000" dirty="0" err="1"/>
              <a:t>Kbytes</a:t>
            </a:r>
            <a:r>
              <a:rPr lang="pt-BR" sz="4000" dirty="0"/>
              <a:t> </a:t>
            </a:r>
            <a:r>
              <a:rPr lang="pt-BR" sz="4000" dirty="0" smtClean="0"/>
              <a:t>de EEPROM</a:t>
            </a:r>
          </a:p>
          <a:p>
            <a:r>
              <a:rPr lang="pt-BR" sz="4000" dirty="0" smtClean="0"/>
              <a:t>Até 40 MHz de </a:t>
            </a:r>
            <a:r>
              <a:rPr lang="pt-BR" sz="4000" dirty="0" err="1" smtClean="0"/>
              <a:t>clock</a:t>
            </a:r>
            <a:endParaRPr lang="pt-BR" sz="4000" dirty="0" smtClean="0"/>
          </a:p>
          <a:p>
            <a:r>
              <a:rPr lang="pt-BR" sz="4000" dirty="0" smtClean="0"/>
              <a:t>Até 33 interrupções</a:t>
            </a:r>
          </a:p>
          <a:p>
            <a:r>
              <a:rPr lang="pt-BR" sz="4000" dirty="0" smtClean="0"/>
              <a:t>5 </a:t>
            </a:r>
            <a:r>
              <a:rPr lang="pt-BR" sz="4000" dirty="0" err="1" smtClean="0"/>
              <a:t>timers</a:t>
            </a:r>
            <a:r>
              <a:rPr lang="pt-BR" sz="4000" dirty="0" smtClean="0"/>
              <a:t> de 16 bits</a:t>
            </a:r>
          </a:p>
          <a:p>
            <a:r>
              <a:rPr lang="pt-BR" sz="4000" dirty="0" smtClean="0"/>
              <a:t>4 PWM</a:t>
            </a:r>
          </a:p>
          <a:p>
            <a:r>
              <a:rPr lang="pt-BR" sz="4000" dirty="0"/>
              <a:t>Interface </a:t>
            </a:r>
            <a:r>
              <a:rPr lang="pt-BR" sz="4000" dirty="0" smtClean="0"/>
              <a:t>de Codec de </a:t>
            </a:r>
            <a:r>
              <a:rPr lang="pt-BR" sz="4000" dirty="0" err="1" smtClean="0"/>
              <a:t>aúdio</a:t>
            </a:r>
            <a:endParaRPr lang="pt-BR" sz="4000" dirty="0" smtClean="0"/>
          </a:p>
          <a:p>
            <a:r>
              <a:rPr lang="pt-BR" sz="4000" dirty="0" smtClean="0"/>
              <a:t>AD 12 bits com 13 canais</a:t>
            </a:r>
          </a:p>
          <a:p>
            <a:r>
              <a:rPr lang="pt-BR" sz="4000" dirty="0" smtClean="0"/>
              <a:t>2 UART, 1 SPI, 1 I²C e 1 CAN</a:t>
            </a:r>
          </a:p>
          <a:p>
            <a:r>
              <a:rPr lang="pt-BR" sz="4000" dirty="0" smtClean="0"/>
              <a:t>2 Acumuladores de 40 bits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643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348175"/>
            <a:ext cx="6048151" cy="311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05979"/>
            <a:ext cx="6984776" cy="857250"/>
          </a:xfrm>
        </p:spPr>
        <p:txBody>
          <a:bodyPr/>
          <a:lstStyle/>
          <a:p>
            <a:r>
              <a:rPr lang="pt-BR" dirty="0" smtClean="0"/>
              <a:t>dsPIC30F4013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00192" y="1200151"/>
            <a:ext cx="2736304" cy="3394472"/>
          </a:xfrm>
        </p:spPr>
        <p:txBody>
          <a:bodyPr>
            <a:normAutofit/>
          </a:bodyPr>
          <a:lstStyle/>
          <a:p>
            <a:r>
              <a:rPr lang="pt-BR" sz="1400" dirty="0" smtClean="0"/>
              <a:t>Pinos UART reconfiguráveis</a:t>
            </a:r>
          </a:p>
          <a:p>
            <a:r>
              <a:rPr lang="pt-BR" sz="1400" dirty="0" smtClean="0"/>
              <a:t>Tensão de operação entre 2.5V e 5.5V</a:t>
            </a:r>
          </a:p>
          <a:p>
            <a:r>
              <a:rPr lang="pt-BR" sz="1400" dirty="0" smtClean="0"/>
              <a:t>Todas as instruções DSP em um </a:t>
            </a:r>
            <a:r>
              <a:rPr lang="pt-BR" sz="1400" dirty="0" err="1" smtClean="0"/>
              <a:t>cilco</a:t>
            </a:r>
            <a:endParaRPr lang="pt-BR" sz="1400" dirty="0"/>
          </a:p>
          <a:p>
            <a:r>
              <a:rPr lang="pt-BR" sz="1400" dirty="0" smtClean="0"/>
              <a:t>Possibilidade de usar 2 </a:t>
            </a:r>
            <a:r>
              <a:rPr lang="pt-BR" sz="1400" dirty="0" err="1" smtClean="0"/>
              <a:t>timers</a:t>
            </a:r>
            <a:r>
              <a:rPr lang="pt-BR" sz="1400" dirty="0" smtClean="0"/>
              <a:t> de 16 bits como um de 32 bits</a:t>
            </a:r>
          </a:p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11864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05979"/>
            <a:ext cx="6984776" cy="857250"/>
          </a:xfrm>
        </p:spPr>
        <p:txBody>
          <a:bodyPr>
            <a:normAutofit/>
          </a:bodyPr>
          <a:lstStyle/>
          <a:p>
            <a:pPr algn="r"/>
            <a:r>
              <a:rPr lang="pt-BR" sz="3600" dirty="0" smtClean="0"/>
              <a:t>PIC16F877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00192" y="1200151"/>
            <a:ext cx="2736304" cy="3394472"/>
          </a:xfrm>
        </p:spPr>
        <p:txBody>
          <a:bodyPr>
            <a:normAutofit/>
          </a:bodyPr>
          <a:lstStyle/>
          <a:p>
            <a:endParaRPr lang="pt-BR" sz="1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11556"/>
            <a:ext cx="4608512" cy="466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13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300192" y="1200151"/>
            <a:ext cx="2736304" cy="3394472"/>
          </a:xfrm>
        </p:spPr>
        <p:txBody>
          <a:bodyPr>
            <a:normAutofit/>
          </a:bodyPr>
          <a:lstStyle/>
          <a:p>
            <a:r>
              <a:rPr lang="pt-BR" sz="1400" dirty="0" smtClean="0"/>
              <a:t>Acumuladores A e B de 40 bits</a:t>
            </a:r>
          </a:p>
          <a:p>
            <a:r>
              <a:rPr lang="pt-BR" sz="1400" dirty="0" smtClean="0"/>
              <a:t>DSP </a:t>
            </a:r>
            <a:r>
              <a:rPr lang="pt-BR" sz="1400" dirty="0" err="1" smtClean="0"/>
              <a:t>Engine</a:t>
            </a:r>
            <a:r>
              <a:rPr lang="pt-BR" sz="1400" dirty="0" smtClean="0"/>
              <a:t> para executar instruções específicas</a:t>
            </a:r>
            <a:endParaRPr lang="pt-BR" sz="14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1501"/>
            <a:ext cx="4536504" cy="508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205979"/>
            <a:ext cx="6984776" cy="857250"/>
          </a:xfrm>
        </p:spPr>
        <p:txBody>
          <a:bodyPr>
            <a:normAutofit/>
          </a:bodyPr>
          <a:lstStyle/>
          <a:p>
            <a:pPr algn="r"/>
            <a:r>
              <a:rPr lang="pt-BR" sz="3600" dirty="0"/>
              <a:t>dsPIC30F4013</a:t>
            </a:r>
          </a:p>
        </p:txBody>
      </p:sp>
    </p:spTree>
    <p:extLst>
      <p:ext uri="{BB962C8B-B14F-4D97-AF65-F5344CB8AC3E}">
        <p14:creationId xmlns:p14="http://schemas.microsoft.com/office/powerpoint/2010/main" val="252684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tas_de_Aula_dsPIC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Notas_de_Aula_dsPIC</Template>
  <TotalTime>0</TotalTime>
  <Words>910</Words>
  <Application>Microsoft Office PowerPoint</Application>
  <PresentationFormat>Apresentação na tela (16:9)</PresentationFormat>
  <Paragraphs>170</Paragraphs>
  <Slides>22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Notas_de_Aula_dsPIC</vt:lpstr>
      <vt:lpstr>dsPIC</vt:lpstr>
      <vt:lpstr>Introdução</vt:lpstr>
      <vt:lpstr>Famílias</vt:lpstr>
      <vt:lpstr>Instruç MAC</vt:lpstr>
      <vt:lpstr>Outras Instruções</vt:lpstr>
      <vt:lpstr>dsPIC30F4013</vt:lpstr>
      <vt:lpstr>dsPIC30F4013</vt:lpstr>
      <vt:lpstr>PIC16F877</vt:lpstr>
      <vt:lpstr>dsPIC30F4013</vt:lpstr>
      <vt:lpstr>dsPIC30F4013</vt:lpstr>
      <vt:lpstr>DSP Engine</vt:lpstr>
      <vt:lpstr>Ferramenta de Desenvolvimento</vt:lpstr>
      <vt:lpstr>Apresentação do PowerPoint</vt:lpstr>
      <vt:lpstr>Apresentação do PowerPoint</vt:lpstr>
      <vt:lpstr>Apresentação do PowerPoint</vt:lpstr>
      <vt:lpstr>Apresentação do PowerPoint</vt:lpstr>
      <vt:lpstr>Material</vt:lpstr>
      <vt:lpstr>Funções pré-definidas</vt:lpstr>
      <vt:lpstr>Bibliotecas mikroC</vt:lpstr>
      <vt:lpstr>Bibliotecas mikroC</vt:lpstr>
      <vt:lpstr>Alguns exemplos básicos</vt:lpstr>
      <vt:lpstr>Alguns exemplos básicos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dsPIC</dc:title>
  <dc:creator>Ricardo Teixeira</dc:creator>
  <cp:lastModifiedBy>Ricardo Teixeira</cp:lastModifiedBy>
  <cp:revision>1</cp:revision>
  <dcterms:created xsi:type="dcterms:W3CDTF">2016-02-02T14:19:31Z</dcterms:created>
  <dcterms:modified xsi:type="dcterms:W3CDTF">2016-02-02T14:19:55Z</dcterms:modified>
</cp:coreProperties>
</file>